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Lst>
  <p:sldSz cy="5143500" cx="9144000"/>
  <p:notesSz cx="6858000" cy="9144000"/>
  <p:embeddedFontLst>
    <p:embeddedFont>
      <p:font typeface="Helvetica Neue"/>
      <p:regular r:id="rId127"/>
      <p:bold r:id="rId128"/>
      <p:italic r:id="rId129"/>
      <p:boldItalic r:id="rId130"/>
    </p:embeddedFont>
    <p:embeddedFont>
      <p:font typeface="Roboto Mono"/>
      <p:regular r:id="rId131"/>
      <p:bold r:id="rId132"/>
      <p:italic r:id="rId133"/>
      <p:boldItalic r:id="rId134"/>
    </p:embeddedFont>
    <p:embeddedFont>
      <p:font typeface="Helvetica Neue Light"/>
      <p:regular r:id="rId135"/>
      <p:bold r:id="rId136"/>
      <p:italic r:id="rId137"/>
      <p:boldItalic r:id="rId138"/>
    </p:embeddedFont>
    <p:embeddedFont>
      <p:font typeface="DM Sans"/>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90728C-FEBD-48D6-A0D0-C99C0F950A77}">
  <a:tblStyle styleId="{3790728C-FEBD-48D6-A0D0-C99C0F950A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HelveticaNeue-italic.fntdata"/><Relationship Id="rId128" Type="http://schemas.openxmlformats.org/officeDocument/2006/relationships/font" Target="fonts/HelveticaNeue-bold.fntdata"/><Relationship Id="rId127" Type="http://schemas.openxmlformats.org/officeDocument/2006/relationships/font" Target="fonts/HelveticaNeue-regular.fntdata"/><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2" Type="http://schemas.openxmlformats.org/officeDocument/2006/relationships/font" Target="fonts/DMSans-boldItalic.fntdata"/><Relationship Id="rId141" Type="http://schemas.openxmlformats.org/officeDocument/2006/relationships/font" Target="fonts/DMSans-italic.fntdata"/><Relationship Id="rId140" Type="http://schemas.openxmlformats.org/officeDocument/2006/relationships/font" Target="fonts/DM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DMSans-regular.fntdata"/><Relationship Id="rId138" Type="http://schemas.openxmlformats.org/officeDocument/2006/relationships/font" Target="fonts/HelveticaNeueLight-boldItalic.fntdata"/><Relationship Id="rId137" Type="http://schemas.openxmlformats.org/officeDocument/2006/relationships/font" Target="fonts/HelveticaNeueLight-italic.fntdata"/><Relationship Id="rId132" Type="http://schemas.openxmlformats.org/officeDocument/2006/relationships/font" Target="fonts/RobotoMono-bold.fntdata"/><Relationship Id="rId131" Type="http://schemas.openxmlformats.org/officeDocument/2006/relationships/font" Target="fonts/RobotoMono-regular.fntdata"/><Relationship Id="rId130" Type="http://schemas.openxmlformats.org/officeDocument/2006/relationships/font" Target="fonts/HelveticaNeue-boldItalic.fntdata"/><Relationship Id="rId136" Type="http://schemas.openxmlformats.org/officeDocument/2006/relationships/font" Target="fonts/HelveticaNeueLight-bold.fntdata"/><Relationship Id="rId135" Type="http://schemas.openxmlformats.org/officeDocument/2006/relationships/font" Target="fonts/HelveticaNeueLight-regular.fntdata"/><Relationship Id="rId134" Type="http://schemas.openxmlformats.org/officeDocument/2006/relationships/font" Target="fonts/RobotoMono-boldItalic.fntdata"/><Relationship Id="rId133" Type="http://schemas.openxmlformats.org/officeDocument/2006/relationships/font" Target="fonts/RobotoMono-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f0168b8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0f0168b83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f0168b83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0f0168b83c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0f0168b83c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20f0168b83c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0f0168b83c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20f0168b83c_0_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f0168b83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20f0168b83c_0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0f0168b83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g20f0168b83c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0f0168b83c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20f0168b83c_0_9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0f0168b83c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20f0168b83c_0_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0f0168b83c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20f0168b83c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0f0168b83c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g20f0168b83c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0f0168b83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20f0168b83c_0_9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0f0168b83c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20f0168b83c_0_9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f0168b8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0f0168b83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0f0168b83c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20f0168b83c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0f0168b83c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20f0168b83c_0_1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0f0168b83c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20f0168b83c_0_1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0f0168b83c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20f0168b83c_0_1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0f0168b83c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20f0168b83c_0_10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f0168b83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20f0168b83c_0_1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0f0168b83c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20f0168b83c_0_10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0f0168b83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g20f0168b83c_0_10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f0168b83c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20f0168b83c_0_10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0f0168b83c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0f0168b83c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f0168b83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0f0168b83c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0f0168b83c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0f0168b83c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f0168b83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0f0168b83c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0f0168b83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0f0168b83c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f0168b83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0f0168b83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f0168b83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f0168b83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f0168b83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0f0168b83c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f0168b83c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0f0168b83c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f0168b83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f0168b83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f0168b83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0f0168b83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0f0168b83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0f0168b83c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f0168b83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0f0168b83c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f0168b83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0f0168b83c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f0168b83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0f0168b83c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f0168b83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0f0168b83c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f0168b8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f0168b8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f0168b83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0f0168b83c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f0168b83c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0f0168b83c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f0168b83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0f0168b83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f0168b83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0f0168b83c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f0168b83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0f0168b83c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f0168b83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0f0168b83c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f0168b83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0f0168b83c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0f0168b83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0f0168b83c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0f0168b8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0f0168b83c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f0168b83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0f0168b83c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f0168b83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0f0168b83c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0f0168b83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0f0168b83c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0f0168b83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0f0168b83c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f0168b83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0f0168b83c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f0168b83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0f0168b83c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f0168b83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0f0168b83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0f0168b83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0f0168b83c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f0168b83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0f0168b83c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f0168b83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0f0168b83c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f0168b83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0f0168b83c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f0168b83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0f0168b83c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0f0168b83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20f0168b83c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0f0168b83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0f0168b83c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0f0168b83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0f0168b83c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0f0168b83c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0f0168b83c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f0168b83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0f0168b83c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f0168b83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0f0168b83c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f0168b83c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0f0168b83c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f0168b83c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0f0168b83c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0f0168b83c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0f0168b83c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0f0168b83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20f0168b83c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0f0168b83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0f0168b83c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0f0168b83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0f0168b83c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f0168b83c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0f0168b83c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0f0168b83c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0f0168b83c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0f0168b83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20f0168b83c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f0168b83c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0f0168b83c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f0168b8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0f0168b83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0f0168b83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0f0168b83c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0f0168b83c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0f0168b83c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0f0168b83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0f0168b83c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0f0168b83c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20f0168b83c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0f0168b83c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0f0168b83c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0f0168b83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0f0168b83c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0f0168b83c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20f0168b83c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0f0168b83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0f0168b83c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0f0168b83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20f0168b83c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0f0168b83c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0f0168b83c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f0168b8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0f0168b83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0f0168b83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0f0168b83c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0f0168b83c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0f0168b83c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0f0168b83c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0f0168b83c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0f0168b83c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0f0168b83c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0f0168b83c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0f0168b83c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0f0168b83c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0f0168b83c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f0168b83c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0f0168b83c_0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f0168b83c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20f0168b83c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0f0168b83c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20f0168b83c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0f0168b83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20f0168b83c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f0168b83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0f0168b83c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0f0168b83c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0f0168b83c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0f0168b83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20f0168b83c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0f0168b83c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0f0168b83c_0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0f0168b83c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20f0168b83c_0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0f0168b83c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20f0168b83c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0f0168b83c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20f0168b83c_0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0f0168b83c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20f0168b83c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0f0168b83c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0f0168b83c_0_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0f0168b83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20f0168b83c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0f0168b83c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20f0168b83c_0_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f0168b83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0f0168b83c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0f0168b83c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20f0168b83c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0f0168b83c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20f0168b83c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0f0168b83c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0f0168b83c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0f0168b83c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20f0168b83c_0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0f0168b83c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0f0168b83c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0f0168b83c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20f0168b83c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0f0168b83c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0f0168b83c_0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0f0168b83c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g20f0168b83c_0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0f0168b83c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20f0168b83c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0f0168b83c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20f0168b83c_0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82.png"/><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82.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82.png"/><Relationship Id="rId4" Type="http://schemas.openxmlformats.org/officeDocument/2006/relationships/image" Target="../media/image84.jpg"/><Relationship Id="rId5" Type="http://schemas.openxmlformats.org/officeDocument/2006/relationships/image" Target="../media/image6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6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85.png"/><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66.png"/><Relationship Id="rId4" Type="http://schemas.openxmlformats.org/officeDocument/2006/relationships/image" Target="../media/image8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66.png"/><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66.png"/><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6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93.png"/><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9.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4.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4.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hyperlink" Target="https://www.w3schools.com/sql/trysql.asp?filename=trysql_op_in" TargetMode="Externa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hyperlink" Target="https://www.oracle.com/database/what-is-databas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66.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6.pn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66.png"/><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6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66.png"/><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6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Fundamentos de bases de datos &amp; Lenguaje Estructurado de consulta SQL (parte I)</a:t>
            </a:r>
            <a:endParaRPr b="1" i="0" sz="4000" u="none" cap="none" strike="noStrik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DM Sans"/>
                <a:ea typeface="DM Sans"/>
                <a:cs typeface="DM Sans"/>
                <a:sym typeface="DM Sans"/>
              </a:rPr>
              <a:t>Clase </a:t>
            </a:r>
            <a:r>
              <a:rPr b="1" lang="es" sz="1800">
                <a:solidFill>
                  <a:schemeClr val="dk1"/>
                </a:solidFill>
                <a:latin typeface="DM Sans"/>
                <a:ea typeface="DM Sans"/>
                <a:cs typeface="DM Sans"/>
                <a:sym typeface="DM Sans"/>
              </a:rPr>
              <a:t>8</a:t>
            </a:r>
            <a:r>
              <a:rPr b="1" i="0" lang="es" sz="1800" u="none" cap="none" strike="noStrike">
                <a:solidFill>
                  <a:schemeClr val="dk1"/>
                </a:solidFill>
                <a:latin typeface="DM Sans"/>
                <a:ea typeface="DM Sans"/>
                <a:cs typeface="DM Sans"/>
                <a:sym typeface="DM Sans"/>
              </a:rPr>
              <a:t>.</a:t>
            </a:r>
            <a:r>
              <a:rPr b="0" i="0" lang="es" sz="1800" u="none" cap="none" strike="noStrik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 SQL</a:t>
            </a:r>
            <a:endParaRPr b="1" i="0" sz="4000" u="none" cap="none" strike="noStrike">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900">
                <a:solidFill>
                  <a:schemeClr val="dk1"/>
                </a:solidFill>
                <a:latin typeface="DM Sans"/>
                <a:ea typeface="DM Sans"/>
                <a:cs typeface="DM Sans"/>
                <a:sym typeface="DM Sans"/>
              </a:rPr>
              <a:t>SELECT ejemplos </a:t>
            </a:r>
            <a:endParaRPr b="1" i="0" sz="3900" u="none" cap="none" strike="noStrik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indent="0" lvl="0" marL="0" marR="0" rtl="0" algn="l">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Estructura</a:t>
            </a:r>
            <a:endParaRPr b="1" sz="1200">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Ejemplo 1</a:t>
            </a:r>
            <a:endParaRPr b="1" sz="1200">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b="0" l="0" r="0" t="0"/>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Ejemplo 2</a:t>
            </a:r>
            <a:endParaRPr b="1" sz="1200">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indent="0" lvl="0" marL="0" marR="0" rtl="0" algn="l">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ejemplos </a:t>
            </a:r>
            <a:endParaRPr b="1" i="0" sz="4000" u="none" cap="none" strike="noStrik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Estructura</a:t>
            </a:r>
            <a:endParaRPr b="1" sz="1200">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Ejemplo </a:t>
            </a:r>
            <a:r>
              <a:rPr b="1" lang="es" sz="1200">
                <a:latin typeface="DM Sans"/>
                <a:ea typeface="DM Sans"/>
                <a:cs typeface="DM Sans"/>
                <a:sym typeface="DM Sans"/>
              </a:rPr>
              <a:t>3</a:t>
            </a:r>
            <a:endParaRPr b="1" sz="1200">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b="0" l="0" r="0" t="0"/>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200">
                <a:solidFill>
                  <a:srgbClr val="000000"/>
                </a:solidFill>
                <a:latin typeface="DM Sans"/>
                <a:ea typeface="DM Sans"/>
                <a:cs typeface="DM Sans"/>
                <a:sym typeface="DM Sans"/>
              </a:rPr>
              <a:t>Ejemplo </a:t>
            </a:r>
            <a:r>
              <a:rPr b="1" lang="es" sz="1200">
                <a:latin typeface="DM Sans"/>
                <a:ea typeface="DM Sans"/>
                <a:cs typeface="DM Sans"/>
                <a:sym typeface="DM Sans"/>
              </a:rPr>
              <a:t>4</a:t>
            </a:r>
            <a:endParaRPr b="1" sz="1200">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indent="0" lvl="0" marL="0" marR="0" rtl="0" algn="l">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indent="0" lvl="0" marL="0" marR="0" rtl="0" algn="l">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SELECT-Alias ejemplos </a:t>
            </a:r>
            <a:endParaRPr b="1" i="0" sz="4000" u="none" cap="none" strike="noStrik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OR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100">
                <a:solidFill>
                  <a:srgbClr val="000000"/>
                </a:solidFill>
                <a:latin typeface="DM Sans"/>
                <a:ea typeface="DM Sans"/>
                <a:cs typeface="DM Sans"/>
                <a:sym typeface="DM Sans"/>
              </a:rPr>
              <a:t>Estructura</a:t>
            </a:r>
            <a:endParaRPr b="1" sz="1100">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100">
                <a:solidFill>
                  <a:srgbClr val="000000"/>
                </a:solidFill>
                <a:latin typeface="DM Sans"/>
                <a:ea typeface="DM Sans"/>
                <a:cs typeface="DM Sans"/>
                <a:sym typeface="DM Sans"/>
              </a:rPr>
              <a:t>Ejemplo 1</a:t>
            </a:r>
            <a:endParaRPr b="1" sz="1100">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b="0" l="0" r="0" t="0"/>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100">
                <a:solidFill>
                  <a:srgbClr val="000000"/>
                </a:solidFill>
                <a:latin typeface="DM Sans"/>
                <a:ea typeface="DM Sans"/>
                <a:cs typeface="DM Sans"/>
                <a:sym typeface="DM Sans"/>
              </a:rPr>
              <a:t>Ejemplo 2</a:t>
            </a:r>
            <a:endParaRPr b="1" sz="1100">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100">
                <a:solidFill>
                  <a:srgbClr val="000000"/>
                </a:solidFill>
                <a:latin typeface="DM Sans"/>
                <a:ea typeface="DM Sans"/>
                <a:cs typeface="DM Sans"/>
                <a:sym typeface="DM Sans"/>
              </a:rPr>
              <a:t>Ejemplo 3</a:t>
            </a:r>
            <a:endParaRPr b="1" sz="1100">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DISTINCT </a:t>
            </a:r>
            <a:r>
              <a:rPr lang="es" sz="1100">
                <a:solidFill>
                  <a:srgbClr val="000000"/>
                </a:solidFill>
                <a:latin typeface="DM Sans"/>
                <a:ea typeface="DM Sans"/>
                <a:cs typeface="DM Sans"/>
                <a:sym typeface="DM Sans"/>
              </a:rPr>
              <a:t>CustomerName</a:t>
            </a:r>
            <a:r>
              <a:rPr lang="es" sz="1100">
                <a:solidFill>
                  <a:srgbClr val="0070C0"/>
                </a:solidFill>
                <a:latin typeface="DM Sans"/>
                <a:ea typeface="DM Sans"/>
                <a:cs typeface="DM Sans"/>
                <a:sym typeface="DM Sans"/>
              </a:rPr>
              <a:t> FROM  </a:t>
            </a:r>
            <a:r>
              <a:rPr lang="es" sz="1100">
                <a:solidFill>
                  <a:srgbClr val="00B050"/>
                </a:solidFill>
                <a:latin typeface="DM Sans"/>
                <a:ea typeface="DM Sans"/>
                <a:cs typeface="DM Sans"/>
                <a:sym typeface="DM Sans"/>
              </a:rPr>
              <a:t>Customers </a:t>
            </a:r>
            <a:r>
              <a:rPr lang="es" sz="1100">
                <a:solidFill>
                  <a:srgbClr val="4285F4"/>
                </a:solidFill>
                <a:latin typeface="DM Sans"/>
                <a:ea typeface="DM Sans"/>
                <a:cs typeface="DM Sans"/>
                <a:sym typeface="DM Sans"/>
              </a:rPr>
              <a:t>ORDER BY </a:t>
            </a:r>
            <a:r>
              <a:rPr lang="es" sz="1100">
                <a:solidFill>
                  <a:srgbClr val="000000"/>
                </a:solidFill>
                <a:latin typeface="DM Sans"/>
                <a:ea typeface="DM Sans"/>
                <a:cs typeface="DM Sans"/>
                <a:sym typeface="DM Sans"/>
              </a:rPr>
              <a:t>CustomerName, Address, City</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b="0" l="0" r="0" t="0"/>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100">
                <a:solidFill>
                  <a:schemeClr val="dk1"/>
                </a:solidFill>
                <a:highlight>
                  <a:srgbClr val="EAFF6A"/>
                </a:highlight>
                <a:latin typeface="DM Sans"/>
                <a:ea typeface="DM Sans"/>
                <a:cs typeface="DM Sans"/>
                <a:sym typeface="DM Sans"/>
              </a:rPr>
              <a:t>¿Qué pasa si tenemos el código de abajo?</a:t>
            </a:r>
            <a:endParaRPr b="1" sz="1100">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Predicados simples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Sentencias básicas de DML</a:t>
            </a:r>
            <a:endParaRPr b="1" i="0" sz="4000" u="none" cap="none" strike="noStrik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000000" cy="3000000"/>
        </p:xfrm>
        <a:graphic>
          <a:graphicData uri="http://schemas.openxmlformats.org/drawingml/2006/table">
            <a:tbl>
              <a:tblPr>
                <a:noFill/>
                <a:tableStyleId>{3790728C-FEBD-48D6-A0D0-C99C0F950A77}</a:tableStyleId>
              </a:tblPr>
              <a:tblGrid>
                <a:gridCol w="3235400"/>
              </a:tblGrid>
              <a:tr h="640050">
                <a:tc>
                  <a:txBody>
                    <a:bodyPr/>
                    <a:lstStyle/>
                    <a:p>
                      <a:pPr indent="0" lvl="0" marL="0" rtl="0" algn="ctr">
                        <a:lnSpc>
                          <a:spcPct val="115000"/>
                        </a:lnSpc>
                        <a:spcBef>
                          <a:spcPts val="0"/>
                        </a:spcBef>
                        <a:spcAft>
                          <a:spcPts val="0"/>
                        </a:spcAft>
                        <a:buNone/>
                      </a:pPr>
                      <a:r>
                        <a:rPr b="1" lang="es" sz="2000">
                          <a:solidFill>
                            <a:srgbClr val="000000"/>
                          </a:solidFill>
                          <a:latin typeface="Helvetica Neue"/>
                          <a:ea typeface="Helvetica Neue"/>
                          <a:cs typeface="Helvetica Neue"/>
                          <a:sym typeface="Helvetica Neue"/>
                        </a:rPr>
                        <a:t>BETWEEN</a:t>
                      </a:r>
                      <a:endParaRPr b="1" sz="2000"/>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15000"/>
                        </a:lnSpc>
                        <a:spcBef>
                          <a:spcPts val="0"/>
                        </a:spcBef>
                        <a:spcAft>
                          <a:spcPts val="0"/>
                        </a:spcAft>
                        <a:buNone/>
                      </a:pPr>
                      <a:r>
                        <a:rPr b="1" lang="es" sz="2000">
                          <a:solidFill>
                            <a:srgbClr val="000000"/>
                          </a:solidFill>
                          <a:latin typeface="Helvetica Neue"/>
                          <a:ea typeface="Helvetica Neue"/>
                          <a:cs typeface="Helvetica Neue"/>
                          <a:sym typeface="Helvetica Neue"/>
                        </a:rPr>
                        <a:t>IN</a:t>
                      </a:r>
                      <a:endParaRPr b="1" sz="2000">
                        <a:solidFill>
                          <a:srgbClr val="000000"/>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15000"/>
                        </a:lnSpc>
                        <a:spcBef>
                          <a:spcPts val="0"/>
                        </a:spcBef>
                        <a:spcAft>
                          <a:spcPts val="0"/>
                        </a:spcAft>
                        <a:buNone/>
                      </a:pPr>
                      <a:r>
                        <a:rPr b="1" lang="es" sz="2000">
                          <a:solidFill>
                            <a:srgbClr val="000000"/>
                          </a:solidFill>
                          <a:latin typeface="Helvetica Neue"/>
                          <a:ea typeface="Helvetica Neue"/>
                          <a:cs typeface="Helvetica Neue"/>
                          <a:sym typeface="Helvetica Neue"/>
                        </a:rPr>
                        <a:t>IS NULL</a:t>
                      </a:r>
                      <a:endParaRPr b="1" sz="2000"/>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15000"/>
                        </a:lnSpc>
                        <a:spcBef>
                          <a:spcPts val="0"/>
                        </a:spcBef>
                        <a:spcAft>
                          <a:spcPts val="0"/>
                        </a:spcAft>
                        <a:buNone/>
                      </a:pPr>
                      <a:r>
                        <a:rPr b="1" lang="es" sz="2000">
                          <a:solidFill>
                            <a:srgbClr val="000000"/>
                          </a:solidFill>
                          <a:latin typeface="Helvetica Neue"/>
                          <a:ea typeface="Helvetica Neue"/>
                          <a:cs typeface="Helvetica Neue"/>
                          <a:sym typeface="Helvetica Neue"/>
                        </a:rPr>
                        <a:t>LIKE</a:t>
                      </a:r>
                      <a:endParaRPr b="1" sz="2000">
                        <a:solidFill>
                          <a:srgbClr val="000000"/>
                        </a:solidFill>
                        <a:latin typeface="Helvetica Neue"/>
                        <a:ea typeface="Helvetica Neue"/>
                        <a:cs typeface="Helvetica Neue"/>
                        <a:sym typeface="Helvetica Neue"/>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bl>
          </a:graphicData>
        </a:graphic>
      </p:graphicFrame>
      <p:sp>
        <p:nvSpPr>
          <p:cNvPr id="974" name="Google Shape;974;p131"/>
          <p:cNvSpPr txBox="1"/>
          <p:nvPr/>
        </p:nvSpPr>
        <p:spPr>
          <a:xfrm>
            <a:off x="3854375" y="1471225"/>
            <a:ext cx="4398600" cy="63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b="1" lang="es" sz="1350">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b="1" lang="es" sz="1350">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b="1" lang="es" sz="1350">
                <a:solidFill>
                  <a:srgbClr val="000000"/>
                </a:solidFill>
                <a:latin typeface="DM Sans"/>
                <a:ea typeface="DM Sans"/>
                <a:cs typeface="DM Sans"/>
                <a:sym typeface="DM Sans"/>
              </a:rPr>
              <a:t>cumple con un patrón determinado.</a:t>
            </a:r>
            <a:endParaRPr b="1" sz="1350">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b="1" lang="es" sz="1350">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BETWEEN, IN ejemplos </a:t>
            </a:r>
            <a:endParaRPr b="1" i="0" sz="4000" u="none" cap="none" strike="noStrik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latin typeface="DM Sans"/>
                <a:ea typeface="DM Sans"/>
                <a:cs typeface="DM Sans"/>
                <a:sym typeface="DM Sans"/>
              </a:rPr>
              <a:t>BETWEEN: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Por ejemplo, puede ser útil para consultar un rango de productos</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 </a:t>
            </a:r>
            <a:endParaRPr sz="1350">
              <a:solidFill>
                <a:srgbClr val="FFFFFF"/>
              </a:solidFill>
              <a:highlight>
                <a:srgbClr val="595959"/>
              </a:highlight>
              <a:latin typeface="Roboto Mono"/>
              <a:ea typeface="Roboto Mono"/>
              <a:cs typeface="Roboto Mono"/>
              <a:sym typeface="Roboto Mono"/>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ProductID BETWEEN 3 AND 15;</a:t>
            </a:r>
            <a:endParaRPr sz="135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rgbClr val="FFFFFF"/>
              </a:solidFill>
              <a:highlight>
                <a:srgbClr val="595959"/>
              </a:highlight>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IS NULL ejemplos </a:t>
            </a:r>
            <a:endParaRPr b="1" i="0" sz="4000" u="none" cap="none" strike="noStrik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Se puede utilizar para consultar aquellos productos que aún no tienen un precio asignado: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indent="45720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 WHERE Price IS NULL;</a:t>
            </a:r>
            <a:endParaRPr sz="135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O bien, para consultar únicamente aquellos productos que sí tienen un precio asignado:</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rgbClr val="FFFFFF"/>
              </a:solidFill>
              <a:highlight>
                <a:srgbClr val="595959"/>
              </a:highlight>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Price IS NOT NULL;</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IS NULL ejemplos </a:t>
            </a:r>
            <a:endParaRPr b="1" i="0" sz="4000" u="none" cap="none" strike="noStrik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Resulta útil para buscar palabras clave en una determinada columna.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rgbClr val="000000"/>
              </a:solidFill>
              <a:latin typeface="Verdana"/>
              <a:ea typeface="Verdana"/>
              <a:cs typeface="Verdana"/>
              <a:sym typeface="Verdana"/>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 FROM PRODUCTS</a:t>
            </a:r>
            <a:endParaRPr sz="1350">
              <a:solidFill>
                <a:srgbClr val="FFFFFF"/>
              </a:solidFill>
              <a:highlight>
                <a:srgbClr val="595959"/>
              </a:highlight>
              <a:latin typeface="Roboto Mono"/>
              <a:ea typeface="Roboto Mono"/>
              <a:cs typeface="Roboto Mono"/>
              <a:sym typeface="Roboto Mono"/>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ProductName LIKE 'Chef%';</a:t>
            </a:r>
            <a:endParaRPr sz="135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t/>
            </a:r>
            <a:endParaRPr sz="1350">
              <a:solidFill>
                <a:srgbClr val="000000"/>
              </a:solidFill>
              <a:latin typeface="Verdana"/>
              <a:ea typeface="Verdana"/>
              <a:cs typeface="Verdana"/>
              <a:sym typeface="Verdana"/>
            </a:endParaRPr>
          </a:p>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Retornará sólo aquellos productos cuyo nombre comienza con ‘Chef’. 😉</a:t>
            </a:r>
            <a:endParaRPr sz="1350">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Predicados simples ejemplos </a:t>
            </a:r>
            <a:endParaRPr b="1" i="0" sz="4000" u="none" cap="none" strike="noStrik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ProductID</a:t>
            </a:r>
            <a:r>
              <a:rPr lang="es" sz="1100">
                <a:solidFill>
                  <a:srgbClr val="0070C0"/>
                </a:solidFill>
                <a:latin typeface="DM Sans"/>
                <a:ea typeface="DM Sans"/>
                <a:cs typeface="DM Sans"/>
                <a:sym typeface="DM Sans"/>
              </a:rPr>
              <a:t> BETWEEN</a:t>
            </a:r>
            <a:r>
              <a:rPr lang="es" sz="1100">
                <a:solidFill>
                  <a:srgbClr val="000000"/>
                </a:solidFill>
                <a:latin typeface="DM Sans"/>
                <a:ea typeface="DM Sans"/>
                <a:cs typeface="DM Sans"/>
                <a:sym typeface="DM Sans"/>
              </a:rPr>
              <a:t> 3 </a:t>
            </a: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15</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2</a:t>
            </a:r>
            <a:endParaRPr b="1" sz="1350">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4285F4"/>
                </a:solidFill>
                <a:latin typeface="DM Sans"/>
                <a:ea typeface="DM Sans"/>
                <a:cs typeface="DM Sans"/>
                <a:sym typeface="DM Sans"/>
              </a:rPr>
              <a:t>SELECT </a:t>
            </a:r>
            <a:r>
              <a:rPr lang="es" sz="1100">
                <a:solidFill>
                  <a:srgbClr val="000000"/>
                </a:solidFill>
                <a:latin typeface="DM Sans"/>
                <a:ea typeface="DM Sans"/>
                <a:cs typeface="DM Sans"/>
                <a:sym typeface="DM Sans"/>
              </a:rPr>
              <a:t>CustomerID, CustomerName </a:t>
            </a:r>
            <a:r>
              <a:rPr lang="es" sz="1100">
                <a:solidFill>
                  <a:srgbClr val="4285F4"/>
                </a:solidFill>
                <a:latin typeface="DM Sans"/>
                <a:ea typeface="DM Sans"/>
                <a:cs typeface="DM Sans"/>
                <a:sym typeface="DM Sans"/>
              </a:rPr>
              <a:t>FROM</a:t>
            </a:r>
            <a:r>
              <a:rPr lang="es" sz="1100">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4285F4"/>
                </a:solidFill>
                <a:latin typeface="DM Sans"/>
                <a:ea typeface="DM Sans"/>
                <a:cs typeface="DM Sans"/>
                <a:sym typeface="DM Sans"/>
              </a:rPr>
              <a:t>WHERE</a:t>
            </a:r>
            <a:r>
              <a:rPr lang="es" sz="1100">
                <a:solidFill>
                  <a:srgbClr val="000000"/>
                </a:solidFill>
                <a:latin typeface="DM Sans"/>
                <a:ea typeface="DM Sans"/>
                <a:cs typeface="DM Sans"/>
                <a:sym typeface="DM Sans"/>
              </a:rPr>
              <a:t> CustomerID </a:t>
            </a:r>
            <a:r>
              <a:rPr lang="es" sz="1100">
                <a:solidFill>
                  <a:srgbClr val="4285F4"/>
                </a:solidFill>
                <a:latin typeface="DM Sans"/>
                <a:ea typeface="DM Sans"/>
                <a:cs typeface="DM Sans"/>
                <a:sym typeface="DM Sans"/>
              </a:rPr>
              <a:t>IN</a:t>
            </a:r>
            <a:r>
              <a:rPr lang="es" sz="1100">
                <a:solidFill>
                  <a:srgbClr val="000000"/>
                </a:solidFill>
                <a:latin typeface="DM Sans"/>
                <a:ea typeface="DM Sans"/>
                <a:cs typeface="DM Sans"/>
                <a:sym typeface="DM Sans"/>
              </a:rPr>
              <a:t> (1, 7, 9);</a:t>
            </a:r>
            <a:endParaRPr sz="1100">
              <a:solidFill>
                <a:srgbClr val="000000"/>
              </a:solidFill>
              <a:latin typeface="DM Sans"/>
              <a:ea typeface="DM Sans"/>
              <a:cs typeface="DM Sans"/>
              <a:sym typeface="DM Sans"/>
            </a:endParaRPr>
          </a:p>
          <a:p>
            <a:pPr indent="0" lvl="0" marL="0" marR="0" rtl="0" algn="l">
              <a:spcBef>
                <a:spcPts val="0"/>
              </a:spcBef>
              <a:spcAft>
                <a:spcPts val="0"/>
              </a:spcAft>
              <a:buNone/>
            </a:pPr>
            <a:br>
              <a:rPr lang="es" sz="1100">
                <a:solidFill>
                  <a:srgbClr val="000000"/>
                </a:solidFill>
                <a:latin typeface="DM Sans"/>
                <a:ea typeface="DM Sans"/>
                <a:cs typeface="DM Sans"/>
                <a:sym typeface="DM Sans"/>
              </a:rPr>
            </a:br>
            <a:endParaRPr sz="110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a:t>
            </a:r>
            <a:endParaRPr b="1" sz="1350">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b="0" l="0" r="0" t="0"/>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a:t>
            </a:r>
            <a:endParaRPr b="1" sz="1350">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b="0" l="0" r="0" t="0"/>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Predicados simples ejemplos </a:t>
            </a:r>
            <a:endParaRPr b="1" i="0" sz="4000" u="none" cap="none" strike="noStrik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3</a:t>
            </a:r>
            <a:endParaRPr b="1" sz="1350">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Price</a:t>
            </a:r>
            <a:r>
              <a:rPr lang="es" sz="1100">
                <a:solidFill>
                  <a:srgbClr val="0070C0"/>
                </a:solidFill>
                <a:latin typeface="DM Sans"/>
                <a:ea typeface="DM Sans"/>
                <a:cs typeface="DM Sans"/>
                <a:sym typeface="DM Sans"/>
              </a:rPr>
              <a:t> IS NULL;</a:t>
            </a:r>
            <a:endParaRPr sz="110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1026" name="Google Shape;1026;p136"/>
          <p:cNvSpPr txBox="1"/>
          <p:nvPr/>
        </p:nvSpPr>
        <p:spPr>
          <a:xfrm>
            <a:off x="723005" y="3273291"/>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ProductName</a:t>
            </a:r>
            <a:r>
              <a:rPr lang="es" sz="1100">
                <a:solidFill>
                  <a:srgbClr val="0070C0"/>
                </a:solidFill>
                <a:latin typeface="DM Sans"/>
                <a:ea typeface="DM Sans"/>
                <a:cs typeface="DM Sans"/>
                <a:sym typeface="DM Sans"/>
              </a:rPr>
              <a:t> LIKE </a:t>
            </a:r>
            <a:r>
              <a:rPr lang="es" sz="1100">
                <a:solidFill>
                  <a:srgbClr val="000000"/>
                </a:solidFill>
                <a:latin typeface="DM Sans"/>
                <a:ea typeface="DM Sans"/>
                <a:cs typeface="DM Sans"/>
                <a:sym typeface="DM Sans"/>
              </a:rPr>
              <a:t>'Chef%';</a:t>
            </a:r>
            <a:endParaRPr sz="110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a:t>
            </a:r>
            <a:endParaRPr b="1" sz="1350">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b="0" l="0" r="0" t="0"/>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b="0" l="0" r="0" t="0"/>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a:t>
            </a:r>
            <a:endParaRPr b="1" sz="1350">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 NoSQL</a:t>
            </a:r>
            <a:endParaRPr b="1" i="0" sz="4000" u="none" cap="none" strike="noStrike">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anchorCtr="0" anchor="t" bIns="91425" lIns="91425" spcFirstLastPara="1" rIns="91425" wrap="square" tIns="91425">
            <a:spAutoFit/>
          </a:bodyPr>
          <a:lstStyle/>
          <a:p>
            <a:pPr indent="-311150" lvl="0" marL="457200" rtl="0" algn="l">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indent="-311150" lvl="0" marL="457200" rtl="0" algn="l">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indent="-311150" lvl="0" marL="457200" rtl="0" algn="l">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b="1" lang="es" sz="1300">
                <a:latin typeface="DM Sans"/>
                <a:ea typeface="DM Sans"/>
                <a:cs typeface="DM Sans"/>
                <a:sym typeface="DM Sans"/>
              </a:rPr>
              <a:t>Key-value (Riak, Redis), Documentos (CouchDB, Mongo DB), Grafos (Neo4j, GraphDB) y Wide-column (Cassandra, HBase)</a:t>
            </a:r>
            <a:endParaRPr b="1" sz="1300">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INSERT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INSERT</a:t>
            </a:r>
            <a:endParaRPr b="1" i="0" sz="4000" u="none" cap="none" strike="noStrik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INSERT ejemplos </a:t>
            </a:r>
            <a:endParaRPr b="1" i="0" sz="4000" u="none" cap="none" strike="noStrik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1</a:t>
            </a:r>
            <a:endParaRPr b="1" sz="1350">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City, Country)</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‘Stavanger’, ‘Norway’)</a:t>
            </a:r>
            <a:endParaRPr sz="110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b="1" lang="es" sz="1350">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UPDATE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UPDATE</a:t>
            </a:r>
            <a:endParaRPr b="1" i="0" sz="4000" u="none" cap="none" strike="noStrik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UPDATE ejemplos </a:t>
            </a:r>
            <a:endParaRPr b="1" i="0" sz="3500" u="none" cap="none" strike="noStrik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1</a:t>
            </a:r>
            <a:endParaRPr b="1" sz="1350">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UPDATE </a:t>
            </a:r>
            <a:r>
              <a:rPr lang="es" sz="1100">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SET </a:t>
            </a:r>
            <a:r>
              <a:rPr lang="es" sz="1100">
                <a:solidFill>
                  <a:schemeClr val="dk1"/>
                </a:solidFill>
                <a:latin typeface="DM Sans"/>
                <a:ea typeface="DM Sans"/>
                <a:cs typeface="DM Sans"/>
                <a:sym typeface="DM Sans"/>
              </a:rPr>
              <a:t>ContactName =</a:t>
            </a:r>
            <a:r>
              <a:rPr lang="es" sz="1100">
                <a:solidFill>
                  <a:srgbClr val="00B050"/>
                </a:solidFill>
                <a:latin typeface="DM Sans"/>
                <a:ea typeface="DM Sans"/>
                <a:cs typeface="DM Sans"/>
                <a:sym typeface="DM Sans"/>
              </a:rPr>
              <a:t>’Alfred Schmidt’, </a:t>
            </a:r>
            <a:r>
              <a:rPr lang="es" sz="1100">
                <a:solidFill>
                  <a:schemeClr val="dk1"/>
                </a:solidFill>
                <a:latin typeface="DM Sans"/>
                <a:ea typeface="DM Sans"/>
                <a:cs typeface="DM Sans"/>
                <a:sym typeface="DM Sans"/>
              </a:rPr>
              <a:t>City =</a:t>
            </a:r>
            <a:r>
              <a:rPr lang="es" sz="1100">
                <a:solidFill>
                  <a:srgbClr val="00B050"/>
                </a:solidFill>
                <a:latin typeface="DM Sans"/>
                <a:ea typeface="DM Sans"/>
                <a:cs typeface="DM Sans"/>
                <a:sym typeface="DM Sans"/>
              </a:rPr>
              <a:t>’Frankfurt’,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CustomerId </a:t>
            </a:r>
            <a:r>
              <a:rPr lang="es" sz="1100">
                <a:solidFill>
                  <a:srgbClr val="00B050"/>
                </a:solidFill>
                <a:latin typeface="DM Sans"/>
                <a:ea typeface="DM Sans"/>
                <a:cs typeface="DM Sans"/>
                <a:sym typeface="DM Sans"/>
              </a:rPr>
              <a:t>=1</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b="1" lang="es" sz="1350">
                <a:latin typeface="DM Sans"/>
                <a:ea typeface="DM Sans"/>
                <a:cs typeface="DM Sans"/>
                <a:sym typeface="DM Sans"/>
              </a:rPr>
              <a:t>ContactName y City </a:t>
            </a:r>
            <a:r>
              <a:rPr lang="es" sz="1350">
                <a:latin typeface="DM Sans"/>
                <a:ea typeface="DM Sans"/>
                <a:cs typeface="DM Sans"/>
                <a:sym typeface="DM Sans"/>
              </a:rPr>
              <a:t>donde el </a:t>
            </a:r>
            <a:r>
              <a:rPr b="1" lang="es" sz="1350">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b="1" lang="es" sz="1350">
                <a:latin typeface="DM Sans"/>
                <a:ea typeface="DM Sans"/>
                <a:cs typeface="DM Sans"/>
                <a:sym typeface="DM Sans"/>
              </a:rPr>
              <a:t>ContactName </a:t>
            </a:r>
            <a:r>
              <a:rPr lang="es" sz="1350">
                <a:latin typeface="DM Sans"/>
                <a:ea typeface="DM Sans"/>
                <a:cs typeface="DM Sans"/>
                <a:sym typeface="DM Sans"/>
              </a:rPr>
              <a:t>a Juan siempre y cuando la columna </a:t>
            </a:r>
            <a:r>
              <a:rPr b="1" lang="es" sz="1350">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DELETE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DELETE</a:t>
            </a:r>
            <a:endParaRPr b="1" i="0" sz="4000" u="none" cap="none" strike="noStrik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indent="0" lvl="0" marL="0" rtl="0" algn="just">
              <a:lnSpc>
                <a:spcPct val="115000"/>
              </a:lnSpc>
              <a:spcBef>
                <a:spcPts val="0"/>
              </a:spcBef>
              <a:spcAft>
                <a:spcPts val="0"/>
              </a:spcAft>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DELETE ejemplos </a:t>
            </a:r>
            <a:endParaRPr b="1" i="0" sz="4000" u="none" cap="none" strike="noStrik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1</a:t>
            </a:r>
            <a:endParaRPr b="1" sz="1350">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DELETE FROM </a:t>
            </a:r>
            <a:r>
              <a:rPr lang="es" sz="1100">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B050"/>
                </a:solidFill>
                <a:latin typeface="DM Sans"/>
                <a:ea typeface="DM Sans"/>
                <a:cs typeface="DM Sans"/>
                <a:sym typeface="DM Sans"/>
              </a:rPr>
              <a:t>’Alfred Schmidt’</a:t>
            </a:r>
            <a:endParaRPr sz="110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DELETE FROM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t/>
            </a:r>
            <a:endParaRPr sz="110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b="1" lang="es" sz="1350">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b="1" lang="es" sz="2500">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b="1" lang="es" sz="2500">
                <a:solidFill>
                  <a:srgbClr val="EAFF6A"/>
                </a:solidFill>
                <a:latin typeface="DM Sans"/>
                <a:ea typeface="DM Sans"/>
                <a:cs typeface="DM Sans"/>
                <a:sym typeface="DM Sans"/>
              </a:rPr>
              <a:t>elimina los registros de una tabla pero mantiene la estructura general</a:t>
            </a:r>
            <a:endParaRPr b="1" sz="2500">
              <a:solidFill>
                <a:srgbClr val="EAFF6A"/>
              </a:solidFill>
              <a:latin typeface="DM Sans"/>
              <a:ea typeface="DM Sans"/>
              <a:cs typeface="DM Sans"/>
              <a:sym typeface="DM Sans"/>
            </a:endParaRPr>
          </a:p>
          <a:p>
            <a:pPr indent="0" lvl="0" marL="0" rtl="0" algn="l">
              <a:spcBef>
                <a:spcPts val="0"/>
              </a:spcBef>
              <a:spcAft>
                <a:spcPts val="0"/>
              </a:spcAft>
              <a:buNone/>
            </a:pPr>
            <a:r>
              <a:t/>
            </a:r>
            <a:endParaRPr b="1" sz="2500">
              <a:solidFill>
                <a:srgbClr val="EAFF6A"/>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EAFF6A"/>
                </a:solidFill>
                <a:latin typeface="DM Sans"/>
                <a:ea typeface="DM Sans"/>
                <a:cs typeface="DM Sans"/>
                <a:sym typeface="DM Sans"/>
              </a:rPr>
              <a:t>¡Ambos comandos se deben usar con cuidado!</a:t>
            </a:r>
            <a:endParaRPr b="1" sz="2500">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Borrado de contenido DROP y DELETE</a:t>
            </a:r>
            <a:endParaRPr b="1" sz="3000">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 NewSQL</a:t>
            </a:r>
            <a:endParaRPr b="1" i="0" sz="4000" u="none" cap="none" strike="noStrik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0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00">
              <a:latin typeface="DM Sans"/>
              <a:ea typeface="DM Sans"/>
              <a:cs typeface="DM Sans"/>
              <a:sym typeface="DM Sans"/>
            </a:endParaRPr>
          </a:p>
          <a:p>
            <a:pPr indent="0" lvl="0" marL="0" rtl="0" algn="l">
              <a:spcBef>
                <a:spcPts val="0"/>
              </a:spcBef>
              <a:spcAft>
                <a:spcPts val="0"/>
              </a:spcAft>
              <a:buNone/>
            </a:pPr>
            <a:r>
              <a:rPr b="1" lang="es" sz="1300">
                <a:latin typeface="DM Sans"/>
                <a:ea typeface="DM Sans"/>
                <a:cs typeface="DM Sans"/>
                <a:sym typeface="DM Sans"/>
              </a:rPr>
              <a:t>VoltDB</a:t>
            </a:r>
            <a:r>
              <a:rPr lang="es" sz="1300">
                <a:latin typeface="DM Sans"/>
                <a:ea typeface="DM Sans"/>
                <a:cs typeface="DM Sans"/>
                <a:sym typeface="DM Sans"/>
              </a:rPr>
              <a:t> es un sistema de base de datos NewSQL que proporciona una velocidad hasta 50 veces más rápida que SQL y más de ocho veces más rápida que NoSQL.</a:t>
            </a:r>
            <a:endParaRPr sz="1300">
              <a:latin typeface="DM Sans"/>
              <a:ea typeface="DM Sans"/>
              <a:cs typeface="DM Sans"/>
              <a:sym typeface="DM Sans"/>
            </a:endParaRPr>
          </a:p>
        </p:txBody>
      </p:sp>
      <p:pic>
        <p:nvPicPr>
          <p:cNvPr id="200" name="Google Shape;200;p39"/>
          <p:cNvPicPr preferRelativeResize="0"/>
          <p:nvPr/>
        </p:nvPicPr>
        <p:blipFill rotWithShape="1">
          <a:blip r:embed="rId3">
            <a:alphaModFix/>
          </a:blip>
          <a:srcRect b="0" l="0" r="0"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minutos. Grupos 3-4 personas</a:t>
            </a:r>
            <a:endParaRPr b="1" sz="2000">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450">
                <a:solidFill>
                  <a:schemeClr val="dk1"/>
                </a:solidFill>
                <a:latin typeface="DM Sans"/>
                <a:ea typeface="DM Sans"/>
                <a:cs typeface="DM Sans"/>
                <a:sym typeface="DM Sans"/>
              </a:rPr>
              <a:t>Utilizaremos la base de datos en </a:t>
            </a:r>
            <a:r>
              <a:rPr lang="es" sz="1450" u="sng">
                <a:solidFill>
                  <a:schemeClr val="dk1"/>
                </a:solidFill>
                <a:latin typeface="DM Sans"/>
                <a:ea typeface="DM Sans"/>
                <a:cs typeface="DM Sans"/>
                <a:sym typeface="DM Sans"/>
                <a:hlinkClick r:id="rId4">
                  <a:extLst>
                    <a:ext uri="{A12FA001-AC4F-418D-AE19-62706E023703}">
                      <ahyp:hlinkClr val="tx"/>
                    </a:ext>
                  </a:extLst>
                </a:hlinkClick>
              </a:rPr>
              <a:t>este enlace</a:t>
            </a:r>
            <a:r>
              <a:rPr lang="es" sz="1450">
                <a:solidFill>
                  <a:schemeClr val="dk1"/>
                </a:solidFill>
                <a:latin typeface="DM Sans"/>
                <a:ea typeface="DM Sans"/>
                <a:cs typeface="DM Sans"/>
                <a:sym typeface="DM Sans"/>
              </a:rPr>
              <a:t> para responder las siguientes preguntas:</a:t>
            </a:r>
            <a:endParaRPr sz="14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450">
              <a:solidFill>
                <a:schemeClr val="dk1"/>
              </a:solidFill>
              <a:latin typeface="DM Sans"/>
              <a:ea typeface="DM Sans"/>
              <a:cs typeface="DM Sans"/>
              <a:sym typeface="DM Sans"/>
            </a:endParaRPr>
          </a:p>
          <a:p>
            <a:pPr indent="-320675" lvl="0" marL="457200" rtl="0" algn="l">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Identificar a los clientes de la tabla </a:t>
            </a:r>
            <a:r>
              <a:rPr b="1" lang="es" sz="1450">
                <a:solidFill>
                  <a:schemeClr val="dk1"/>
                </a:solidFill>
                <a:latin typeface="DM Sans"/>
                <a:ea typeface="DM Sans"/>
                <a:cs typeface="DM Sans"/>
                <a:sym typeface="DM Sans"/>
              </a:rPr>
              <a:t>Customers</a:t>
            </a:r>
            <a:r>
              <a:rPr lang="es" sz="1450">
                <a:solidFill>
                  <a:schemeClr val="dk1"/>
                </a:solidFill>
                <a:latin typeface="DM Sans"/>
                <a:ea typeface="DM Sans"/>
                <a:cs typeface="DM Sans"/>
                <a:sym typeface="DM Sans"/>
              </a:rPr>
              <a:t> que viven en París o Londres (8 registros)</a:t>
            </a:r>
            <a:endParaRPr sz="1450">
              <a:solidFill>
                <a:schemeClr val="dk1"/>
              </a:solidFill>
              <a:latin typeface="DM Sans"/>
              <a:ea typeface="DM Sans"/>
              <a:cs typeface="DM Sans"/>
              <a:sym typeface="DM Sans"/>
            </a:endParaRPr>
          </a:p>
          <a:p>
            <a:pPr indent="-320675" lvl="0" marL="457200" rtl="0" algn="l">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Encontrar en la tabla </a:t>
            </a:r>
            <a:r>
              <a:rPr b="1" lang="es" sz="1450">
                <a:solidFill>
                  <a:schemeClr val="dk1"/>
                </a:solidFill>
                <a:latin typeface="DM Sans"/>
                <a:ea typeface="DM Sans"/>
                <a:cs typeface="DM Sans"/>
                <a:sym typeface="DM Sans"/>
              </a:rPr>
              <a:t>OrderDetails</a:t>
            </a:r>
            <a:r>
              <a:rPr lang="es" sz="1450">
                <a:solidFill>
                  <a:schemeClr val="dk1"/>
                </a:solidFill>
                <a:latin typeface="DM Sans"/>
                <a:ea typeface="DM Sans"/>
                <a:cs typeface="DM Sans"/>
                <a:sym typeface="DM Sans"/>
              </a:rPr>
              <a:t> las órdenes cuya cantidad está entre 10 y 15 y además que el OrderDetailID sea mayor = que 6. (122 registros)</a:t>
            </a:r>
            <a:endParaRPr sz="1450">
              <a:solidFill>
                <a:schemeClr val="dk1"/>
              </a:solidFill>
              <a:latin typeface="DM Sans"/>
              <a:ea typeface="DM Sans"/>
              <a:cs typeface="DM Sans"/>
              <a:sym typeface="DM Sans"/>
            </a:endParaRPr>
          </a:p>
          <a:p>
            <a:pPr indent="-320675" lvl="0" marL="457200" rtl="0" algn="l">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Seleccionar todos los registros de la tabla </a:t>
            </a:r>
            <a:r>
              <a:rPr b="1" lang="es" sz="1450">
                <a:solidFill>
                  <a:schemeClr val="dk1"/>
                </a:solidFill>
                <a:latin typeface="DM Sans"/>
                <a:ea typeface="DM Sans"/>
                <a:cs typeface="DM Sans"/>
                <a:sym typeface="DM Sans"/>
              </a:rPr>
              <a:t>Products</a:t>
            </a:r>
            <a:r>
              <a:rPr lang="es" sz="1450">
                <a:solidFill>
                  <a:schemeClr val="dk1"/>
                </a:solidFill>
                <a:latin typeface="DM Sans"/>
                <a:ea typeface="DM Sans"/>
                <a:cs typeface="DM Sans"/>
                <a:sym typeface="DM Sans"/>
              </a:rPr>
              <a:t> donde el ProductName empiezan por la letra C (9 registros)</a:t>
            </a:r>
            <a:endParaRPr sz="25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 Analytical</a:t>
            </a:r>
            <a:endParaRPr b="1" i="0" sz="4000" u="none" cap="none" strike="noStrik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b="0" l="0" r="0" t="0"/>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 As a service</a:t>
            </a:r>
            <a:endParaRPr b="1" i="0" sz="4000" u="none" cap="none" strike="noStrik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Todas las tareas administrativas y el mantenimiento están a cargo del proveedor de servicios,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Se puede ofrecer un mayor control sobre la base de datos, pero puede variar según el proveedor (Amazon RDS, SQL Azure, FathomDB).</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Una definición mejorada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3"/>
          <p:cNvSpPr txBox="1"/>
          <p:nvPr/>
        </p:nvSpPr>
        <p:spPr>
          <a:xfrm>
            <a:off x="1461300" y="4680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Una definición mejorada</a:t>
            </a:r>
            <a:endParaRPr b="1" sz="4000">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Características importantes</a:t>
            </a:r>
            <a:endParaRPr b="1" i="0" sz="4000" u="none" cap="none" strike="noStrik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3000000" cy="3000000"/>
        </p:xfrm>
        <a:graphic>
          <a:graphicData uri="http://schemas.openxmlformats.org/drawingml/2006/table">
            <a:tbl>
              <a:tblPr>
                <a:noFill/>
                <a:tableStyleId>{3790728C-FEBD-48D6-A0D0-C99C0F950A77}</a:tableStyleId>
              </a:tblPr>
              <a:tblGrid>
                <a:gridCol w="3619500"/>
                <a:gridCol w="3619500"/>
              </a:tblGrid>
              <a:tr h="381000">
                <a:tc>
                  <a:txBody>
                    <a:bodyPr/>
                    <a:lstStyle/>
                    <a:p>
                      <a:pPr indent="0" lvl="0" marL="0" rtl="0" algn="l">
                        <a:spcBef>
                          <a:spcPts val="0"/>
                        </a:spcBef>
                        <a:spcAft>
                          <a:spcPts val="0"/>
                        </a:spcAft>
                        <a:buNone/>
                      </a:pPr>
                      <a:r>
                        <a:rPr b="1" lang="es" sz="1350">
                          <a:latin typeface="DM Sans"/>
                          <a:ea typeface="DM Sans"/>
                          <a:cs typeface="DM Sans"/>
                          <a:sym typeface="DM Sans"/>
                        </a:rPr>
                        <a:t>No sean redundantes</a:t>
                      </a:r>
                      <a:endParaRPr b="1" sz="1350">
                        <a:latin typeface="DM Sans"/>
                        <a:ea typeface="DM Sans"/>
                        <a:cs typeface="DM Sans"/>
                        <a:sym typeface="DM Sans"/>
                      </a:endParaRPr>
                    </a:p>
                  </a:txBody>
                  <a:tcPr marT="91425" marB="91425" marR="91425" marL="91425">
                    <a:solidFill>
                      <a:srgbClr val="E8E7E3"/>
                    </a:solidFill>
                  </a:tcPr>
                </a:tc>
                <a:tc>
                  <a:txBody>
                    <a:bodyPr/>
                    <a:lstStyle/>
                    <a:p>
                      <a:pPr indent="0" lvl="0" marL="0" rtl="0" algn="l">
                        <a:spcBef>
                          <a:spcPts val="0"/>
                        </a:spcBef>
                        <a:spcAft>
                          <a:spcPts val="0"/>
                        </a:spcAft>
                        <a:buNone/>
                      </a:pPr>
                      <a:r>
                        <a:rPr lang="es" sz="1350">
                          <a:latin typeface="DM Sans"/>
                          <a:ea typeface="DM Sans"/>
                          <a:cs typeface="DM Sans"/>
                          <a:sym typeface="DM Sans"/>
                        </a:rPr>
                        <a:t>Se refiere a la </a:t>
                      </a:r>
                      <a:r>
                        <a:rPr b="1" lang="es" sz="1350">
                          <a:latin typeface="DM Sans"/>
                          <a:ea typeface="DM Sans"/>
                          <a:cs typeface="DM Sans"/>
                          <a:sym typeface="DM Sans"/>
                        </a:rPr>
                        <a:t>eficiencia en su almacenamiento</a:t>
                      </a:r>
                      <a:endParaRPr b="1" sz="1350">
                        <a:latin typeface="DM Sans"/>
                        <a:ea typeface="DM Sans"/>
                        <a:cs typeface="DM Sans"/>
                        <a:sym typeface="DM Sans"/>
                      </a:endParaRPr>
                    </a:p>
                  </a:txBody>
                  <a:tcPr marT="91425" marB="91425" marR="91425" marL="91425">
                    <a:solidFill>
                      <a:srgbClr val="E8E7E3"/>
                    </a:solidFill>
                  </a:tcPr>
                </a:tc>
              </a:tr>
              <a:tr h="381000">
                <a:tc>
                  <a:txBody>
                    <a:bodyPr/>
                    <a:lstStyle/>
                    <a:p>
                      <a:pPr indent="0" lvl="0" marL="0" rtl="0" algn="l">
                        <a:spcBef>
                          <a:spcPts val="0"/>
                        </a:spcBef>
                        <a:spcAft>
                          <a:spcPts val="0"/>
                        </a:spcAft>
                        <a:buNone/>
                      </a:pPr>
                      <a:r>
                        <a:rPr lang="es" sz="1350">
                          <a:latin typeface="DM Sans"/>
                          <a:ea typeface="DM Sans"/>
                          <a:cs typeface="DM Sans"/>
                          <a:sym typeface="DM Sans"/>
                        </a:rPr>
                        <a:t>Están almacenados en </a:t>
                      </a:r>
                      <a:r>
                        <a:rPr b="1" lang="es" sz="1350">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T="91425" marB="91425" marR="91425" marL="91425">
                    <a:solidFill>
                      <a:srgbClr val="EAFF6A"/>
                    </a:solidFill>
                  </a:tcPr>
                </a:tc>
                <a:tc>
                  <a:txBody>
                    <a:bodyPr/>
                    <a:lstStyle/>
                    <a:p>
                      <a:pPr indent="0" lvl="0" marL="0" rtl="0" algn="l">
                        <a:spcBef>
                          <a:spcPts val="0"/>
                        </a:spcBef>
                        <a:spcAft>
                          <a:spcPts val="0"/>
                        </a:spcAft>
                        <a:buNone/>
                      </a:pPr>
                      <a:r>
                        <a:rPr lang="es" sz="1350">
                          <a:latin typeface="DM Sans"/>
                          <a:ea typeface="DM Sans"/>
                          <a:cs typeface="DM Sans"/>
                          <a:sym typeface="DM Sans"/>
                        </a:rPr>
                        <a:t>Se refiere a la necesidad de contar con </a:t>
                      </a:r>
                      <a:r>
                        <a:rPr b="1" lang="es" sz="1350">
                          <a:latin typeface="DM Sans"/>
                          <a:ea typeface="DM Sans"/>
                          <a:cs typeface="DM Sans"/>
                          <a:sym typeface="DM Sans"/>
                        </a:rPr>
                        <a:t>medios físicos de almacenamientos que garanticen seguridad</a:t>
                      </a:r>
                      <a:endParaRPr b="1" sz="1350">
                        <a:latin typeface="DM Sans"/>
                        <a:ea typeface="DM Sans"/>
                        <a:cs typeface="DM Sans"/>
                        <a:sym typeface="DM Sans"/>
                      </a:endParaRPr>
                    </a:p>
                  </a:txBody>
                  <a:tcPr marT="91425" marB="91425" marR="91425" marL="91425">
                    <a:solidFill>
                      <a:srgbClr val="EAFF6A"/>
                    </a:solidFill>
                  </a:tcPr>
                </a:tc>
              </a:tr>
              <a:tr h="381000">
                <a:tc>
                  <a:txBody>
                    <a:bodyPr/>
                    <a:lstStyle/>
                    <a:p>
                      <a:pPr indent="0" lvl="0" marL="0" rtl="0" algn="l">
                        <a:spcBef>
                          <a:spcPts val="0"/>
                        </a:spcBef>
                        <a:spcAft>
                          <a:spcPts val="0"/>
                        </a:spcAft>
                        <a:buNone/>
                      </a:pPr>
                      <a:r>
                        <a:rPr lang="es" sz="1350">
                          <a:latin typeface="DM Sans"/>
                          <a:ea typeface="DM Sans"/>
                          <a:cs typeface="DM Sans"/>
                          <a:sym typeface="DM Sans"/>
                        </a:rPr>
                        <a:t>Están organizados en </a:t>
                      </a:r>
                      <a:r>
                        <a:rPr b="1" lang="es" sz="1350">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T="91425" marB="91425" marR="91425" marL="91425">
                    <a:solidFill>
                      <a:srgbClr val="E8E7E3"/>
                    </a:solidFill>
                  </a:tcPr>
                </a:tc>
                <a:tc>
                  <a:txBody>
                    <a:bodyPr/>
                    <a:lstStyle/>
                    <a:p>
                      <a:pPr indent="0" lvl="0" marL="0" rtl="0" algn="l">
                        <a:spcBef>
                          <a:spcPts val="0"/>
                        </a:spcBef>
                        <a:spcAft>
                          <a:spcPts val="0"/>
                        </a:spcAft>
                        <a:buNone/>
                      </a:pPr>
                      <a:r>
                        <a:rPr b="1" lang="es" sz="1350">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T="91425" marB="91425" marR="91425" marL="91425">
                    <a:solidFill>
                      <a:srgbClr val="E8E7E3"/>
                    </a:solidFill>
                  </a:tcPr>
                </a:tc>
              </a:tr>
              <a:tr h="381000">
                <a:tc>
                  <a:txBody>
                    <a:bodyPr/>
                    <a:lstStyle/>
                    <a:p>
                      <a:pPr indent="0" lvl="0" marL="0" rtl="0" algn="l">
                        <a:spcBef>
                          <a:spcPts val="0"/>
                        </a:spcBef>
                        <a:spcAft>
                          <a:spcPts val="0"/>
                        </a:spcAft>
                        <a:buNone/>
                      </a:pPr>
                      <a:r>
                        <a:rPr lang="es" sz="1350">
                          <a:latin typeface="DM Sans"/>
                          <a:ea typeface="DM Sans"/>
                          <a:cs typeface="DM Sans"/>
                          <a:sym typeface="DM Sans"/>
                        </a:rPr>
                        <a:t>Pueden ser accedidos en </a:t>
                      </a:r>
                      <a:r>
                        <a:rPr b="1" lang="es" sz="1350">
                          <a:latin typeface="DM Sans"/>
                          <a:ea typeface="DM Sans"/>
                          <a:cs typeface="DM Sans"/>
                          <a:sym typeface="DM Sans"/>
                        </a:rPr>
                        <a:t>forma simultánea</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l">
                        <a:spcBef>
                          <a:spcPts val="0"/>
                        </a:spcBef>
                        <a:spcAft>
                          <a:spcPts val="0"/>
                        </a:spcAft>
                        <a:buNone/>
                      </a:pPr>
                      <a:r>
                        <a:rPr lang="es" sz="1350">
                          <a:latin typeface="DM Sans"/>
                          <a:ea typeface="DM Sans"/>
                          <a:cs typeface="DM Sans"/>
                          <a:sym typeface="DM Sans"/>
                        </a:rPr>
                        <a:t>Se refiere a la flexibilidad de </a:t>
                      </a:r>
                      <a:r>
                        <a:rPr b="1" lang="es" sz="1350">
                          <a:latin typeface="DM Sans"/>
                          <a:ea typeface="DM Sans"/>
                          <a:cs typeface="DM Sans"/>
                          <a:sym typeface="DM Sans"/>
                        </a:rPr>
                        <a:t>poder utilizar un sistema específico</a:t>
                      </a:r>
                      <a:endParaRPr b="1" sz="1350">
                        <a:latin typeface="DM Sans"/>
                        <a:ea typeface="DM Sans"/>
                        <a:cs typeface="DM Sans"/>
                        <a:sym typeface="DM Sans"/>
                      </a:endParaRPr>
                    </a:p>
                  </a:txBody>
                  <a:tcPr marT="91425" marB="91425" marR="91425" marL="91425">
                    <a:solidFill>
                      <a:srgbClr val="EAFF6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Mejoras ofrecidas por Bases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Sistema DBMS</a:t>
            </a:r>
            <a:endParaRPr b="1" sz="4000">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b="1" lang="es" sz="1350">
                <a:latin typeface="DM Sans"/>
                <a:ea typeface="DM Sans"/>
                <a:cs typeface="DM Sans"/>
                <a:sym typeface="DM Sans"/>
              </a:rPr>
              <a:t>Sistema de Gestión de Bases de Datos (DBMS: Data Base Management System)</a:t>
            </a:r>
            <a:endParaRPr b="1" sz="1350">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b="1"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i="0" lang="es" sz="1350" u="none" cap="none" strike="noStrike">
                <a:solidFill>
                  <a:schemeClr val="dk1"/>
                </a:solidFill>
                <a:latin typeface="DM Sans"/>
                <a:ea typeface="DM Sans"/>
                <a:cs typeface="DM Sans"/>
                <a:sym typeface="DM Sans"/>
              </a:rPr>
              <a:t> </a:t>
            </a:r>
            <a:endParaRPr b="0" i="0" sz="1350" u="none" cap="none" strike="noStrik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i="0" sz="1350" u="none" cap="none" strike="noStrik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98" name="Google Shape;98;p29"/>
          <p:cNvCxnSpPr>
            <a:stCxn id="93" idx="2"/>
            <a:endCxn id="95" idx="0"/>
          </p:cNvCxnSpPr>
          <p:nvPr/>
        </p:nvCxnSpPr>
        <p:spPr>
          <a:xfrm rot="5400000">
            <a:off x="2003325" y="2741913"/>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pic>
        <p:nvPicPr>
          <p:cNvPr id="99" name="Google Shape;99;p29"/>
          <p:cNvPicPr preferRelativeResize="0"/>
          <p:nvPr/>
        </p:nvPicPr>
        <p:blipFill rotWithShape="1">
          <a:blip r:embed="rId3">
            <a:alphaModFix/>
          </a:blip>
          <a:srcRect b="0" l="0" r="0" t="0"/>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sp>
        <p:nvSpPr>
          <p:cNvPr id="101" name="Google Shape;101;p29"/>
          <p:cNvSpPr txBox="1"/>
          <p:nvPr/>
        </p:nvSpPr>
        <p:spPr>
          <a:xfrm>
            <a:off x="2690561" y="3482025"/>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i="0" sz="1350" u="none" cap="none" strike="noStrike">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Algunas mejoras ofrecidas</a:t>
            </a:r>
            <a:endParaRPr b="1" i="0" sz="4000" u="none" cap="none" strike="noStrik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b="1" lang="es" sz="1350">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b="1" lang="es" sz="1350">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Algunas mejoras ofrecidas</a:t>
            </a:r>
            <a:endParaRPr b="1" i="0" sz="4000" u="none" cap="none" strike="noStrik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0"/>
              </a:spcAft>
              <a:buClr>
                <a:srgbClr val="EA90FF"/>
              </a:buClr>
              <a:buSzPts val="1350"/>
              <a:buFont typeface="DM Sans"/>
              <a:buChar char="✔"/>
            </a:pPr>
            <a:r>
              <a:rPr b="1" lang="es" sz="1350">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indent="-314325" lvl="0" marL="457200" rtl="0" algn="l">
              <a:lnSpc>
                <a:spcPct val="100000"/>
              </a:lnSpc>
              <a:spcBef>
                <a:spcPts val="1000"/>
              </a:spcBef>
              <a:spcAft>
                <a:spcPts val="0"/>
              </a:spcAft>
              <a:buClr>
                <a:srgbClr val="EA90FF"/>
              </a:buClr>
              <a:buSzPts val="1350"/>
              <a:buFont typeface="DM Sans"/>
              <a:buChar char="✔"/>
            </a:pPr>
            <a:r>
              <a:rPr b="1" lang="es" sz="1350">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indent="0" lvl="0" marL="0" rtl="0" algn="l">
              <a:lnSpc>
                <a:spcPct val="100000"/>
              </a:lnSpc>
              <a:spcBef>
                <a:spcPts val="1000"/>
              </a:spcBef>
              <a:spcAft>
                <a:spcPts val="1000"/>
              </a:spcAft>
              <a:buNone/>
            </a:pPr>
            <a:r>
              <a:t/>
            </a:r>
            <a:endParaRPr b="1" sz="1350">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1000"/>
              </a:spcBef>
              <a:spcAft>
                <a:spcPts val="1000"/>
              </a:spcAft>
              <a:buClr>
                <a:srgbClr val="EA90FF"/>
              </a:buClr>
              <a:buSzPts val="1350"/>
              <a:buFont typeface="DM Sans"/>
              <a:buChar char="✔"/>
            </a:pPr>
            <a:r>
              <a:rPr b="1" lang="es" sz="1350">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Sistemas de gestión de</a:t>
            </a:r>
            <a:r>
              <a:rPr b="1" lang="es" sz="4000">
                <a:solidFill>
                  <a:schemeClr val="lt1"/>
                </a:solidFill>
                <a:latin typeface="DM Sans"/>
                <a:ea typeface="DM Sans"/>
                <a:cs typeface="DM Sans"/>
                <a:sym typeface="DM Sans"/>
              </a:rPr>
              <a:t> </a:t>
            </a:r>
            <a:r>
              <a:rPr b="1" lang="es" sz="4000">
                <a:solidFill>
                  <a:srgbClr val="EA90FF"/>
                </a:solidFill>
                <a:latin typeface="DM Sans"/>
                <a:ea typeface="DM Sans"/>
                <a:cs typeface="DM Sans"/>
                <a:sym typeface="DM Sans"/>
              </a:rPr>
              <a:t>bases de datos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Data Base Management System</a:t>
            </a:r>
            <a:endParaRPr b="1" i="0" sz="3500" u="none" cap="none" strike="noStrik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b="0" l="0" r="0"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b="1" lang="es" sz="2500">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indent="0" lvl="0" marL="0" rtl="0" algn="l">
              <a:spcBef>
                <a:spcPts val="0"/>
              </a:spcBef>
              <a:spcAft>
                <a:spcPts val="0"/>
              </a:spcAft>
              <a:buNone/>
            </a:pPr>
            <a:r>
              <a:t/>
            </a:r>
            <a:endParaRPr sz="2500">
              <a:solidFill>
                <a:schemeClr val="dk1"/>
              </a:solidFill>
              <a:latin typeface="DM Sans"/>
              <a:ea typeface="DM Sans"/>
              <a:cs typeface="DM Sans"/>
              <a:sym typeface="DM Sans"/>
            </a:endParaRPr>
          </a:p>
          <a:p>
            <a:pPr indent="0" lvl="0" marL="0" rtl="0" algn="l">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indent="0" lvl="0" marL="0" rtl="0" algn="l">
              <a:spcBef>
                <a:spcPts val="0"/>
              </a:spcBef>
              <a:spcAft>
                <a:spcPts val="0"/>
              </a:spcAft>
              <a:buNone/>
            </a:pPr>
            <a:r>
              <a:t/>
            </a:r>
            <a:endParaRPr b="1" sz="2500">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Arquitectura de tres capas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una Arquitectura?</a:t>
            </a:r>
            <a:endParaRPr b="1" i="0" sz="4000" u="none" cap="none" strike="noStrik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b="1" lang="es" sz="1350">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indent="0" lvl="0" marL="0" rtl="0" algn="l">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Sistema DBMS en 3 niveles</a:t>
            </a:r>
            <a:endParaRPr b="1" i="0" sz="4000" u="none" cap="none" strike="noStrik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s" sz="2000">
                <a:solidFill>
                  <a:schemeClr val="dk1"/>
                </a:solidFill>
                <a:highlight>
                  <a:srgbClr val="EAFF6A"/>
                </a:highlight>
                <a:latin typeface="DM Sans"/>
                <a:ea typeface="DM Sans"/>
                <a:cs typeface="DM Sans"/>
                <a:sym typeface="DM Sans"/>
              </a:rPr>
              <a:t>Interno</a:t>
            </a:r>
            <a:endParaRPr b="1" sz="2000">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b="1" lang="es" sz="1350">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dk1"/>
                </a:solidFill>
                <a:highlight>
                  <a:srgbClr val="EAFF6A"/>
                </a:highlight>
                <a:latin typeface="DM Sans"/>
                <a:ea typeface="DM Sans"/>
                <a:cs typeface="DM Sans"/>
                <a:sym typeface="DM Sans"/>
              </a:rPr>
              <a:t>Externo </a:t>
            </a:r>
            <a:endParaRPr b="1" sz="2000">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dk1"/>
                </a:solidFill>
                <a:highlight>
                  <a:srgbClr val="EAFF6A"/>
                </a:highlight>
                <a:latin typeface="DM Sans"/>
                <a:ea typeface="DM Sans"/>
                <a:cs typeface="DM Sans"/>
                <a:sym typeface="DM Sans"/>
              </a:rPr>
              <a:t>Lógico</a:t>
            </a:r>
            <a:endParaRPr b="1" sz="2000">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b="1" lang="es" sz="1350">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b="1" lang="es" sz="1350">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b="1" lang="es" sz="1350">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b="1" lang="es" sz="1350">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b="1" lang="es" sz="1350">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b="1" lang="es" sz="1350">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Sistema DBMS en 3 niveles</a:t>
            </a:r>
            <a:endParaRPr b="1" i="0" sz="4000" u="none" cap="none" strike="noStrik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b="0" l="0" r="0" t="0"/>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anchorCtr="0" anchor="t" bIns="34275" lIns="68575" spcFirstLastPara="1" rIns="68575" wrap="square" tIns="34275">
            <a:spAutoFit/>
          </a:bodyPr>
          <a:lstStyle/>
          <a:p>
            <a:pPr indent="-314325" lvl="0" marL="457200" marR="0" rtl="0" algn="l">
              <a:spcBef>
                <a:spcPts val="1000"/>
              </a:spcBef>
              <a:spcAft>
                <a:spcPts val="0"/>
              </a:spcAft>
              <a:buClr>
                <a:srgbClr val="000000"/>
              </a:buClr>
              <a:buSzPts val="1350"/>
              <a:buFont typeface="DM Sans"/>
              <a:buAutoNum type="arabicPeriod"/>
            </a:pPr>
            <a:r>
              <a:rPr b="1" i="0" lang="es" sz="1350" u="none" cap="none" strike="noStrike">
                <a:solidFill>
                  <a:srgbClr val="000000"/>
                </a:solidFill>
                <a:highlight>
                  <a:srgbClr val="EAFF6A"/>
                </a:highlight>
                <a:latin typeface="DM Sans"/>
                <a:ea typeface="DM Sans"/>
                <a:cs typeface="DM Sans"/>
                <a:sym typeface="DM Sans"/>
              </a:rPr>
              <a:t>Nivel interno:</a:t>
            </a:r>
            <a:r>
              <a:rPr i="0" lang="es" sz="1350" u="none" cap="none" strike="noStrik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indent="-314325" lvl="0" marL="457200" marR="0" rtl="0" algn="l">
              <a:spcBef>
                <a:spcPts val="1000"/>
              </a:spcBef>
              <a:spcAft>
                <a:spcPts val="0"/>
              </a:spcAft>
              <a:buClr>
                <a:srgbClr val="000000"/>
              </a:buClr>
              <a:buSzPts val="1350"/>
              <a:buFont typeface="DM Sans"/>
              <a:buAutoNum type="arabicPeriod"/>
            </a:pPr>
            <a:r>
              <a:rPr b="1" lang="es" sz="1350">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indent="-314325" lvl="0" marL="457200" marR="0" rtl="0" algn="l">
              <a:spcBef>
                <a:spcPts val="1000"/>
              </a:spcBef>
              <a:spcAft>
                <a:spcPts val="0"/>
              </a:spcAft>
              <a:buClr>
                <a:srgbClr val="000000"/>
              </a:buClr>
              <a:buSzPts val="1350"/>
              <a:buFont typeface="DM Sans"/>
              <a:buAutoNum type="arabicPeriod"/>
            </a:pPr>
            <a:r>
              <a:rPr b="1" lang="es" sz="1350">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b="0" i="0" sz="1200" u="none" cap="none" strike="noStrik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b="0" i="0" sz="1200" u="none" cap="none" strike="noStrik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111" name="Google Shape;111;p30"/>
          <p:cNvSpPr/>
          <p:nvPr/>
        </p:nvSpPr>
        <p:spPr>
          <a:xfrm>
            <a:off x="2836125"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b="0" i="0" sz="1200" u="none" cap="none" strike="noStrik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113" name="Google Shape;113;p30"/>
          <p:cNvSpPr/>
          <p:nvPr/>
        </p:nvSpPr>
        <p:spPr>
          <a:xfrm>
            <a:off x="4908700" y="19616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b="0" i="0" sz="1200" u="none" cap="none" strike="noStrik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flipH="1" rot="-5400000">
            <a:off x="4836475" y="1189925"/>
            <a:ext cx="507300" cy="1036200"/>
          </a:xfrm>
          <a:prstGeom prst="bentConnector3">
            <a:avLst>
              <a:gd fmla="val 49994" name="adj1"/>
            </a:avLst>
          </a:prstGeom>
          <a:noFill/>
          <a:ln cap="flat" cmpd="sng" w="9525">
            <a:solidFill>
              <a:srgbClr val="CCCCCC"/>
            </a:solidFill>
            <a:prstDash val="solid"/>
            <a:round/>
            <a:headEnd len="sm" w="sm" type="none"/>
            <a:tailEnd len="med" w="med" type="oval"/>
          </a:ln>
        </p:spPr>
      </p:cxnSp>
      <p:sp>
        <p:nvSpPr>
          <p:cNvPr id="115" name="Google Shape;115;p30"/>
          <p:cNvSpPr/>
          <p:nvPr/>
        </p:nvSpPr>
        <p:spPr>
          <a:xfrm>
            <a:off x="6981275" y="19616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b="0" i="0" sz="1200" u="none" cap="none" strike="noStrik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flipH="1" rot="-5400000">
            <a:off x="5872825" y="153575"/>
            <a:ext cx="507300" cy="31089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117" name="Google Shape;117;p30"/>
          <p:cNvSpPr/>
          <p:nvPr/>
        </p:nvSpPr>
        <p:spPr>
          <a:xfrm>
            <a:off x="763537" y="37653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b="0" i="0" sz="1200" u="none" cap="none" strike="noStrik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b="0" i="0" sz="1200" u="none" cap="none" strike="noStrik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cap="flat" cmpd="sng" w="9525">
            <a:solidFill>
              <a:srgbClr val="CCCCCC"/>
            </a:solidFill>
            <a:prstDash val="solid"/>
            <a:round/>
            <a:headEnd len="sm" w="sm" type="none"/>
            <a:tailEnd len="sm" w="sm" type="none"/>
          </a:ln>
        </p:spPr>
      </p:cxnSp>
      <p:sp>
        <p:nvSpPr>
          <p:cNvPr id="120" name="Google Shape;120;p30"/>
          <p:cNvSpPr/>
          <p:nvPr/>
        </p:nvSpPr>
        <p:spPr>
          <a:xfrm>
            <a:off x="763537" y="28735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b="0" i="0" sz="1200" u="none" cap="none" strike="noStrik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cap="flat" cmpd="sng" w="9525">
            <a:solidFill>
              <a:srgbClr val="CCCCCC"/>
            </a:solidFill>
            <a:prstDash val="solid"/>
            <a:round/>
            <a:headEnd len="sm" w="sm" type="none"/>
            <a:tailEnd len="sm" w="sm" type="none"/>
          </a:ln>
        </p:spPr>
      </p:cxnSp>
      <p:sp>
        <p:nvSpPr>
          <p:cNvPr id="122" name="Google Shape;122;p30"/>
          <p:cNvSpPr/>
          <p:nvPr/>
        </p:nvSpPr>
        <p:spPr>
          <a:xfrm>
            <a:off x="2836112" y="2873535"/>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b="0" i="0" sz="1200" u="none" cap="none" strike="noStrik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b="0" i="0" sz="1200" u="none" cap="none" strike="noStrik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b="0" i="0" sz="1200" u="none" cap="none" strike="noStrik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cap="flat" cmpd="sng" w="9525">
            <a:solidFill>
              <a:srgbClr val="CCCCCC"/>
            </a:solidFill>
            <a:prstDash val="solid"/>
            <a:round/>
            <a:headEnd len="sm" w="sm" type="none"/>
            <a:tailEnd len="sm" w="sm" type="none"/>
          </a:ln>
        </p:spPr>
      </p:cxnSp>
      <p:sp>
        <p:nvSpPr>
          <p:cNvPr id="126" name="Google Shape;126;p30"/>
          <p:cNvSpPr/>
          <p:nvPr/>
        </p:nvSpPr>
        <p:spPr>
          <a:xfrm>
            <a:off x="6981262" y="2873610"/>
            <a:ext cx="1399200" cy="5802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b="0" i="0" sz="1200" u="none" cap="none" strike="noStrik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b="0" i="0" sz="1200" u="none" cap="none" strike="noStrik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b="0" i="0" sz="1200" u="none" cap="none" strike="noStrik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b="0" i="0" sz="1200" u="none" cap="none" strike="noStrik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cap="flat" cmpd="sng" w="9525">
            <a:solidFill>
              <a:srgbClr val="CCCCCC"/>
            </a:solidFill>
            <a:prstDash val="solid"/>
            <a:round/>
            <a:headEnd len="sm" w="sm" type="none"/>
            <a:tailEnd len="sm" w="sm" type="none"/>
          </a:ln>
        </p:spPr>
      </p:cxnSp>
      <p:cxnSp>
        <p:nvCxnSpPr>
          <p:cNvPr id="132" name="Google Shape;132;p30"/>
          <p:cNvCxnSpPr>
            <a:stCxn id="124" idx="2"/>
            <a:endCxn id="128" idx="0"/>
          </p:cNvCxnSpPr>
          <p:nvPr/>
        </p:nvCxnSpPr>
        <p:spPr>
          <a:xfrm>
            <a:off x="5608275" y="2950276"/>
            <a:ext cx="0" cy="142800"/>
          </a:xfrm>
          <a:prstGeom prst="straightConnector1">
            <a:avLst/>
          </a:prstGeom>
          <a:noFill/>
          <a:ln cap="flat" cmpd="sng" w="9525">
            <a:solidFill>
              <a:srgbClr val="CCCCCC"/>
            </a:solidFill>
            <a:prstDash val="solid"/>
            <a:round/>
            <a:headEnd len="sm" w="sm" type="none"/>
            <a:tailEnd len="sm" w="sm" type="none"/>
          </a:ln>
        </p:spPr>
      </p:cxnSp>
      <p:cxnSp>
        <p:nvCxnSpPr>
          <p:cNvPr id="133" name="Google Shape;133;p30"/>
          <p:cNvCxnSpPr>
            <a:stCxn id="128" idx="2"/>
            <a:endCxn id="129" idx="0"/>
          </p:cNvCxnSpPr>
          <p:nvPr/>
        </p:nvCxnSpPr>
        <p:spPr>
          <a:xfrm>
            <a:off x="5608275" y="3393726"/>
            <a:ext cx="0" cy="142800"/>
          </a:xfrm>
          <a:prstGeom prst="straightConnector1">
            <a:avLst/>
          </a:prstGeom>
          <a:noFill/>
          <a:ln cap="flat" cmpd="sng" w="9525">
            <a:solidFill>
              <a:srgbClr val="CCCCCC"/>
            </a:solidFill>
            <a:prstDash val="solid"/>
            <a:round/>
            <a:headEnd len="sm" w="sm" type="none"/>
            <a:tailEnd len="sm" w="sm" type="none"/>
          </a:ln>
        </p:spPr>
      </p:cxnSp>
      <p:cxnSp>
        <p:nvCxnSpPr>
          <p:cNvPr id="134" name="Google Shape;134;p30"/>
          <p:cNvCxnSpPr>
            <a:stCxn id="129" idx="2"/>
            <a:endCxn id="130" idx="0"/>
          </p:cNvCxnSpPr>
          <p:nvPr/>
        </p:nvCxnSpPr>
        <p:spPr>
          <a:xfrm>
            <a:off x="5608275" y="3967704"/>
            <a:ext cx="0" cy="1779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Modificación en sistemas DBMS</a:t>
            </a:r>
            <a:endParaRPr b="1" i="0" sz="4000" u="none" cap="none" strike="noStrik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50000"/>
              </a:lnSpc>
              <a:spcBef>
                <a:spcPts val="0"/>
              </a:spcBef>
              <a:spcAft>
                <a:spcPts val="0"/>
              </a:spcAft>
              <a:buClr>
                <a:srgbClr val="EA90FF"/>
              </a:buClr>
              <a:buSzPts val="1350"/>
              <a:buFont typeface="DM Sans"/>
              <a:buChar char="✔"/>
            </a:pPr>
            <a:r>
              <a:rPr b="1" lang="es" sz="1350">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DM Sans"/>
              <a:buChar char="✔"/>
            </a:pPr>
            <a:r>
              <a:rPr b="1" lang="es" sz="1350">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DM Sans"/>
              <a:buChar char="✔"/>
            </a:pPr>
            <a:r>
              <a:rPr b="1" lang="es" sz="1350">
                <a:solidFill>
                  <a:srgbClr val="000000"/>
                </a:solidFill>
                <a:latin typeface="DM Sans"/>
                <a:ea typeface="DM Sans"/>
                <a:cs typeface="DM Sans"/>
                <a:sym typeface="DM Sans"/>
              </a:rPr>
              <a:t>Al modificar el nivel interno</a:t>
            </a:r>
            <a:r>
              <a:rPr b="1" lang="es" sz="1350">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tipos de</a:t>
            </a:r>
            <a:r>
              <a:rPr b="1" lang="es" sz="4000">
                <a:solidFill>
                  <a:schemeClr val="lt1"/>
                </a:solidFill>
                <a:latin typeface="DM Sans"/>
                <a:ea typeface="DM Sans"/>
                <a:cs typeface="DM Sans"/>
                <a:sym typeface="DM Sans"/>
              </a:rPr>
              <a:t> </a:t>
            </a:r>
            <a:r>
              <a:rPr b="1" lang="es" sz="4000">
                <a:solidFill>
                  <a:srgbClr val="83AEFB"/>
                </a:solidFill>
                <a:latin typeface="DM Sans"/>
                <a:ea typeface="DM Sans"/>
                <a:cs typeface="DM Sans"/>
                <a:sym typeface="DM Sans"/>
              </a:rPr>
              <a:t>sistemas de gestión de Bases de datos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 comunes</a:t>
            </a:r>
            <a:endParaRPr b="1" i="0" sz="4000" u="none" cap="none" strike="noStrik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b="0" l="0" r="0" t="0"/>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Relacional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Relacionales</a:t>
            </a:r>
            <a:endParaRPr b="1" i="0" sz="4000" u="none" cap="none" strike="noStrik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sz="1350">
                <a:latin typeface="DM Sans"/>
                <a:ea typeface="DM Sans"/>
                <a:cs typeface="DM Sans"/>
                <a:sym typeface="DM Sans"/>
              </a:rPr>
              <a:t>Responden al</a:t>
            </a:r>
            <a:r>
              <a:rPr i="0" lang="es" sz="1350" u="none" cap="none" strike="noStrike">
                <a:solidFill>
                  <a:srgbClr val="000000"/>
                </a:solidFill>
                <a:latin typeface="DM Sans"/>
                <a:ea typeface="DM Sans"/>
                <a:cs typeface="DM Sans"/>
                <a:sym typeface="DM Sans"/>
              </a:rPr>
              <a:t> </a:t>
            </a:r>
            <a:r>
              <a:rPr b="1" lang="es" sz="1350" u="none" cap="none" strike="noStrike">
                <a:solidFill>
                  <a:srgbClr val="000000"/>
                </a:solidFill>
                <a:latin typeface="DM Sans"/>
                <a:ea typeface="DM Sans"/>
                <a:cs typeface="DM Sans"/>
                <a:sym typeface="DM Sans"/>
              </a:rPr>
              <a:t>Modelo de Datos relacional propuesto por Edward Frank Codd en 1970</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i="0" sz="1350" u="none" cap="none" strike="noStrik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b="0" l="0" r="0" t="0"/>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Relacionales</a:t>
            </a:r>
            <a:endParaRPr b="1" i="0" sz="4000" u="none" cap="none" strike="noStrik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anchorCtr="0" anchor="ctr"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b="1" lang="es" sz="1350">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indent="-314325" lvl="0" marL="457200" marR="0" rtl="0" algn="just">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b="1" lang="es" sz="1350">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b="9406" l="16152" r="21576" t="6005"/>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Relacionales</a:t>
            </a:r>
            <a:endParaRPr b="1" i="0" sz="4000" u="none" cap="none" strike="noStrik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b="1" lang="es" sz="1350">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b="1" lang="es" sz="1350">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b="1" lang="es" sz="1350">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 SQL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 Relacionales</a:t>
            </a:r>
            <a:endParaRPr b="1" i="0" sz="4000" u="none" cap="none" strike="noStrik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None/>
            </a:pPr>
            <a:r>
              <a:rPr lang="es" sz="1350" u="none" cap="none" strike="noStrik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cap="none" strike="noStrike">
                <a:solidFill>
                  <a:srgbClr val="000000"/>
                </a:solidFill>
                <a:latin typeface="DM Sans"/>
                <a:ea typeface="DM Sans"/>
                <a:cs typeface="DM Sans"/>
                <a:sym typeface="DM Sans"/>
              </a:rPr>
              <a:t>por</a:t>
            </a:r>
            <a:r>
              <a:rPr b="1" lang="es" sz="1350" u="none" cap="none" strike="noStrike">
                <a:solidFill>
                  <a:srgbClr val="000000"/>
                </a:solidFill>
                <a:latin typeface="DM Sans"/>
                <a:ea typeface="DM Sans"/>
                <a:cs typeface="DM Sans"/>
                <a:sym typeface="DM Sans"/>
              </a:rPr>
              <a:t> </a:t>
            </a:r>
            <a:r>
              <a:rPr b="1" lang="es" sz="1350">
                <a:latin typeface="DM Sans"/>
                <a:ea typeface="DM Sans"/>
                <a:cs typeface="DM Sans"/>
                <a:sym typeface="DM Sans"/>
              </a:rPr>
              <a:t>Carlo Strozzi</a:t>
            </a:r>
            <a:r>
              <a:rPr b="1" lang="es" sz="1350" u="none" cap="none" strike="noStrike">
                <a:solidFill>
                  <a:srgbClr val="000000"/>
                </a:solidFill>
                <a:latin typeface="DM Sans"/>
                <a:ea typeface="DM Sans"/>
                <a:cs typeface="DM Sans"/>
                <a:sym typeface="DM Sans"/>
              </a:rPr>
              <a:t> en 19</a:t>
            </a:r>
            <a:r>
              <a:rPr b="1" lang="es" sz="1350">
                <a:latin typeface="DM Sans"/>
                <a:ea typeface="DM Sans"/>
                <a:cs typeface="DM Sans"/>
                <a:sym typeface="DM Sans"/>
              </a:rPr>
              <a:t>98</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b="1" lang="es" sz="1350">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i="0" sz="1350" u="none" cap="none" strike="noStrik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No Relacionales</a:t>
            </a:r>
            <a:endParaRPr b="1" i="0" sz="4000" u="none" cap="none" strike="noStrik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b="1" lang="es" sz="1350">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i="0" sz="1350" u="none" cap="none" strike="noStrik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Introducción a las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Bases de datos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ejemplos</a:t>
            </a:r>
            <a:endParaRPr b="1" i="0" sz="4000" u="none" cap="none" strike="noStrik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anchorCtr="0" anchor="ctr" bIns="91425" lIns="91425" spcFirstLastPara="1" rIns="91425" wrap="square" tIns="91425">
            <a:no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1000"/>
              </a:spcAft>
              <a:buClr>
                <a:srgbClr val="EA90FF"/>
              </a:buClr>
              <a:buSzPts val="1350"/>
              <a:buFont typeface="Helvetica Neue Light"/>
              <a:buChar char="✔"/>
            </a:pPr>
            <a:r>
              <a:rPr b="1" lang="es" sz="1350">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de bases de datos relacionales y No relacionales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bases SQL</a:t>
            </a:r>
            <a:endParaRPr b="1" i="0" sz="4000" u="none" cap="none" strike="noStrik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3000000" cy="3000000"/>
        </p:xfrm>
        <a:graphic>
          <a:graphicData uri="http://schemas.openxmlformats.org/drawingml/2006/table">
            <a:tbl>
              <a:tblPr>
                <a:noFill/>
                <a:tableStyleId>{3790728C-FEBD-48D6-A0D0-C99C0F950A77}</a:tableStyleId>
              </a:tblPr>
              <a:tblGrid>
                <a:gridCol w="3795625"/>
                <a:gridCol w="3795625"/>
              </a:tblGrid>
              <a:tr h="382575">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FF6A"/>
                    </a:solidFill>
                  </a:tcPr>
                </a:tc>
              </a:tr>
              <a:tr h="465150">
                <a:tc>
                  <a:txBody>
                    <a:bodyPr/>
                    <a:lstStyle/>
                    <a:p>
                      <a:pPr indent="0" lvl="0" marL="0" rtl="0" algn="l">
                        <a:spcBef>
                          <a:spcPts val="0"/>
                        </a:spcBef>
                        <a:spcAft>
                          <a:spcPts val="0"/>
                        </a:spcAft>
                        <a:buNone/>
                      </a:pPr>
                      <a:r>
                        <a:rPr b="1" lang="es" sz="1100">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s" sz="1100">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T="91425" marB="91425" marR="91425" marL="91425">
                    <a:solidFill>
                      <a:schemeClr val="lt1"/>
                    </a:solidFill>
                  </a:tcPr>
                </a:tc>
              </a:tr>
              <a:tr h="465150">
                <a:tc>
                  <a:txBody>
                    <a:bodyPr/>
                    <a:lstStyle/>
                    <a:p>
                      <a:pPr indent="0" lvl="0" marL="0" rtl="0" algn="l">
                        <a:spcBef>
                          <a:spcPts val="0"/>
                        </a:spcBef>
                        <a:spcAft>
                          <a:spcPts val="0"/>
                        </a:spcAft>
                        <a:buNone/>
                      </a:pPr>
                      <a:r>
                        <a:rPr b="1" lang="es" sz="1100">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s" sz="1100">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T="91425" marB="91425" marR="91425" marL="91425">
                    <a:solidFill>
                      <a:schemeClr val="lt1"/>
                    </a:solidFill>
                  </a:tcPr>
                </a:tc>
              </a:tr>
              <a:tr h="314650">
                <a:tc>
                  <a:txBody>
                    <a:bodyPr/>
                    <a:lstStyle/>
                    <a:p>
                      <a:pPr indent="0" lvl="0" marL="0" rtl="0" algn="l">
                        <a:spcBef>
                          <a:spcPts val="0"/>
                        </a:spcBef>
                        <a:spcAft>
                          <a:spcPts val="0"/>
                        </a:spcAft>
                        <a:buNone/>
                      </a:pPr>
                      <a:r>
                        <a:rPr b="1" lang="es" sz="1100">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s" sz="1100">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T="91425" marB="91425" marR="91425" marL="91425">
                    <a:solidFill>
                      <a:schemeClr val="lt1"/>
                    </a:solidFill>
                  </a:tcPr>
                </a:tc>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bases SQL</a:t>
            </a:r>
            <a:endParaRPr b="1" i="0" sz="4000" u="none" cap="none" strike="noStrik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3000000" cy="3000000"/>
        </p:xfrm>
        <a:graphic>
          <a:graphicData uri="http://schemas.openxmlformats.org/drawingml/2006/table">
            <a:tbl>
              <a:tblPr>
                <a:noFill/>
                <a:tableStyleId>{3790728C-FEBD-48D6-A0D0-C99C0F950A77}</a:tableStyleId>
              </a:tblPr>
              <a:tblGrid>
                <a:gridCol w="3795625"/>
                <a:gridCol w="3795625"/>
              </a:tblGrid>
              <a:tr h="382575">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FF6A"/>
                    </a:solidFill>
                  </a:tcPr>
                </a:tc>
              </a:tr>
              <a:tr h="465150">
                <a:tc>
                  <a:txBody>
                    <a:bodyPr/>
                    <a:lstStyle/>
                    <a:p>
                      <a:pPr indent="0" lvl="0" marL="0" rtl="0" algn="l">
                        <a:spcBef>
                          <a:spcPts val="0"/>
                        </a:spcBef>
                        <a:spcAft>
                          <a:spcPts val="0"/>
                        </a:spcAft>
                        <a:buNone/>
                      </a:pPr>
                      <a:r>
                        <a:rPr b="1" lang="es" sz="1100">
                          <a:latin typeface="DM Sans"/>
                          <a:ea typeface="DM Sans"/>
                          <a:cs typeface="DM Sans"/>
                          <a:sym typeface="DM Sans"/>
                        </a:rPr>
                        <a:t>Integridad de datos: </a:t>
                      </a:r>
                      <a:r>
                        <a:rPr lang="es" sz="1100">
                          <a:latin typeface="DM Sans"/>
                          <a:ea typeface="DM Sans"/>
                          <a:cs typeface="DM Sans"/>
                          <a:sym typeface="DM Sans"/>
                        </a:rPr>
                        <a:t>brindan coherencia en todas las tablas.</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T="91425" marB="91425" marR="91425" marL="91425"/>
                </a:tc>
              </a:tr>
              <a:tr h="465150">
                <a:tc>
                  <a:txBody>
                    <a:bodyPr/>
                    <a:lstStyle/>
                    <a:p>
                      <a:pPr indent="0" lvl="0" marL="0" rtl="0" algn="l">
                        <a:spcBef>
                          <a:spcPts val="0"/>
                        </a:spcBef>
                        <a:spcAft>
                          <a:spcPts val="0"/>
                        </a:spcAft>
                        <a:buNone/>
                      </a:pPr>
                      <a:r>
                        <a:rPr b="1" lang="es" sz="1100">
                          <a:latin typeface="DM Sans"/>
                          <a:ea typeface="DM Sans"/>
                          <a:cs typeface="DM Sans"/>
                          <a:sym typeface="DM Sans"/>
                        </a:rPr>
                        <a:t>Normalización: </a:t>
                      </a:r>
                      <a:r>
                        <a:rPr lang="es" sz="1100">
                          <a:latin typeface="DM Sans"/>
                          <a:ea typeface="DM Sans"/>
                          <a:cs typeface="DM Sans"/>
                          <a:sym typeface="DM Sans"/>
                        </a:rPr>
                        <a:t>se divide la información en partes manejables para reducir el tamaño del almacenamiento</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T="91425" marB="91425" marR="91425" marL="91425"/>
                </a:tc>
              </a:tr>
              <a:tr h="314650">
                <a:tc>
                  <a:txBody>
                    <a:bodyPr/>
                    <a:lstStyle/>
                    <a:p>
                      <a:pPr indent="0" lvl="0" marL="0" rtl="0" algn="l">
                        <a:spcBef>
                          <a:spcPts val="0"/>
                        </a:spcBef>
                        <a:spcAft>
                          <a:spcPts val="0"/>
                        </a:spcAft>
                        <a:buNone/>
                      </a:pPr>
                      <a:r>
                        <a:rPr b="1" lang="es" sz="1100">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sz="1100">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314650">
                <a:tc>
                  <a:txBody>
                    <a:bodyPr/>
                    <a:lstStyle/>
                    <a:p>
                      <a:pPr indent="0" lvl="0" marL="0" rtl="0" algn="l">
                        <a:spcBef>
                          <a:spcPts val="0"/>
                        </a:spcBef>
                        <a:spcAft>
                          <a:spcPts val="0"/>
                        </a:spcAft>
                        <a:buNone/>
                      </a:pPr>
                      <a:r>
                        <a:rPr b="1" lang="es" sz="1100">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b="1" lang="es" sz="1100">
                          <a:latin typeface="DM Sans"/>
                          <a:ea typeface="DM Sans"/>
                          <a:cs typeface="DM Sans"/>
                          <a:sym typeface="DM Sans"/>
                        </a:rPr>
                        <a:t> </a:t>
                      </a:r>
                      <a:endParaRPr b="1" sz="11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sz="1100">
                          <a:latin typeface="DM Sans"/>
                          <a:ea typeface="DM Sans"/>
                          <a:cs typeface="DM Sans"/>
                          <a:sym typeface="DM Sans"/>
                        </a:rPr>
                        <a:t>Menor tiempo de respuesta: </a:t>
                      </a:r>
                      <a:r>
                        <a:rPr lang="es" sz="1100">
                          <a:latin typeface="DM Sans"/>
                          <a:ea typeface="DM Sans"/>
                          <a:cs typeface="DM Sans"/>
                          <a:sym typeface="DM Sans"/>
                        </a:rPr>
                        <a:t>muchos datos poca eficiencia</a:t>
                      </a:r>
                      <a:endParaRPr b="1" sz="11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bases No SQL</a:t>
            </a:r>
            <a:endParaRPr b="1" i="0" sz="4000" u="none" cap="none" strike="noStrik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3000000" cy="3000000"/>
        </p:xfrm>
        <a:graphic>
          <a:graphicData uri="http://schemas.openxmlformats.org/drawingml/2006/table">
            <a:tbl>
              <a:tblPr>
                <a:noFill/>
                <a:tableStyleId>{3790728C-FEBD-48D6-A0D0-C99C0F950A77}</a:tableStyleId>
              </a:tblPr>
              <a:tblGrid>
                <a:gridCol w="3925000"/>
                <a:gridCol w="3925000"/>
              </a:tblGrid>
              <a:tr h="393000">
                <a:tc>
                  <a:txBody>
                    <a:bodyPr/>
                    <a:lstStyle/>
                    <a:p>
                      <a:pPr indent="0" lvl="0" marL="0" rtl="0" algn="ctr">
                        <a:spcBef>
                          <a:spcPts val="0"/>
                        </a:spcBef>
                        <a:spcAft>
                          <a:spcPts val="0"/>
                        </a:spcAft>
                        <a:buNone/>
                      </a:pPr>
                      <a:r>
                        <a:rPr b="1" lang="es" sz="1350">
                          <a:latin typeface="DM Sans"/>
                          <a:ea typeface="DM Sans"/>
                          <a:cs typeface="DM Sans"/>
                          <a:sym typeface="DM Sans"/>
                        </a:rPr>
                        <a:t>Ventajas</a:t>
                      </a:r>
                      <a:endParaRPr b="1" sz="135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Desventajas</a:t>
                      </a:r>
                      <a:endParaRPr b="1" sz="1350">
                        <a:latin typeface="DM Sans"/>
                        <a:ea typeface="DM Sans"/>
                        <a:cs typeface="DM Sans"/>
                        <a:sym typeface="DM Sans"/>
                      </a:endParaRPr>
                    </a:p>
                  </a:txBody>
                  <a:tcPr marT="91425" marB="91425" marR="91425" marL="91425">
                    <a:solidFill>
                      <a:srgbClr val="EAFF6A"/>
                    </a:solidFill>
                  </a:tcPr>
                </a:tc>
              </a:tr>
              <a:tr h="449725">
                <a:tc>
                  <a:txBody>
                    <a:bodyPr/>
                    <a:lstStyle/>
                    <a:p>
                      <a:pPr indent="0" lvl="0" marL="0" rtl="0" algn="l">
                        <a:spcBef>
                          <a:spcPts val="0"/>
                        </a:spcBef>
                        <a:spcAft>
                          <a:spcPts val="0"/>
                        </a:spcAft>
                        <a:buNone/>
                      </a:pPr>
                      <a:r>
                        <a:rPr b="1" lang="es" sz="1100">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T="91425" marB="91425" marR="91425" marL="91425"/>
                </a:tc>
              </a:tr>
              <a:tr h="590275">
                <a:tc>
                  <a:txBody>
                    <a:bodyPr/>
                    <a:lstStyle/>
                    <a:p>
                      <a:pPr indent="0" lvl="0" marL="0" rtl="0" algn="l">
                        <a:spcBef>
                          <a:spcPts val="0"/>
                        </a:spcBef>
                        <a:spcAft>
                          <a:spcPts val="0"/>
                        </a:spcAft>
                        <a:buNone/>
                      </a:pPr>
                      <a:r>
                        <a:rPr b="1" lang="es" sz="1100">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T="91425" marB="91425" marR="91425" marL="91425"/>
                </a:tc>
              </a:tr>
              <a:tr h="449725">
                <a:tc>
                  <a:txBody>
                    <a:bodyPr/>
                    <a:lstStyle/>
                    <a:p>
                      <a:pPr indent="0" lvl="0" marL="0" rtl="0" algn="l">
                        <a:spcBef>
                          <a:spcPts val="0"/>
                        </a:spcBef>
                        <a:spcAft>
                          <a:spcPts val="0"/>
                        </a:spcAft>
                        <a:buNone/>
                      </a:pPr>
                      <a:r>
                        <a:rPr b="1" lang="es" sz="1100">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T="91425" marB="91425" marR="91425" marL="91425"/>
                </a:tc>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bases No SQL</a:t>
            </a:r>
            <a:endParaRPr b="1" i="0" sz="4000" u="none" cap="none" strike="noStrik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3000000" cy="3000000"/>
        </p:xfrm>
        <a:graphic>
          <a:graphicData uri="http://schemas.openxmlformats.org/drawingml/2006/table">
            <a:tbl>
              <a:tblPr>
                <a:noFill/>
                <a:tableStyleId>{3790728C-FEBD-48D6-A0D0-C99C0F950A77}</a:tableStyleId>
              </a:tblPr>
              <a:tblGrid>
                <a:gridCol w="3925000"/>
                <a:gridCol w="3925000"/>
              </a:tblGrid>
              <a:tr h="393000">
                <a:tc>
                  <a:txBody>
                    <a:bodyPr/>
                    <a:lstStyle/>
                    <a:p>
                      <a:pPr indent="0" lvl="0" marL="0" rtl="0" algn="ctr">
                        <a:spcBef>
                          <a:spcPts val="0"/>
                        </a:spcBef>
                        <a:spcAft>
                          <a:spcPts val="0"/>
                        </a:spcAft>
                        <a:buNone/>
                      </a:pPr>
                      <a:r>
                        <a:rPr b="1" lang="es" sz="1300">
                          <a:latin typeface="DM Sans"/>
                          <a:ea typeface="DM Sans"/>
                          <a:cs typeface="DM Sans"/>
                          <a:sym typeface="DM Sans"/>
                        </a:rPr>
                        <a:t>Ventajas</a:t>
                      </a:r>
                      <a:endParaRPr b="1" sz="1300">
                        <a:latin typeface="DM Sans"/>
                        <a:ea typeface="DM Sans"/>
                        <a:cs typeface="DM Sans"/>
                        <a:sym typeface="DM Sans"/>
                      </a:endParaRPr>
                    </a:p>
                  </a:txBody>
                  <a:tcPr marT="91425" marB="91425" marR="91425" marL="91425">
                    <a:solidFill>
                      <a:srgbClr val="EAFF6A"/>
                    </a:solidFill>
                  </a:tcPr>
                </a:tc>
                <a:tc>
                  <a:txBody>
                    <a:bodyPr/>
                    <a:lstStyle/>
                    <a:p>
                      <a:pPr indent="0" lvl="0" marL="0" rtl="0" algn="ctr">
                        <a:spcBef>
                          <a:spcPts val="0"/>
                        </a:spcBef>
                        <a:spcAft>
                          <a:spcPts val="0"/>
                        </a:spcAft>
                        <a:buNone/>
                      </a:pPr>
                      <a:r>
                        <a:rPr b="1" lang="es" sz="1300">
                          <a:latin typeface="DM Sans"/>
                          <a:ea typeface="DM Sans"/>
                          <a:cs typeface="DM Sans"/>
                          <a:sym typeface="DM Sans"/>
                        </a:rPr>
                        <a:t>Desventajas</a:t>
                      </a:r>
                      <a:endParaRPr b="1" sz="1300">
                        <a:latin typeface="DM Sans"/>
                        <a:ea typeface="DM Sans"/>
                        <a:cs typeface="DM Sans"/>
                        <a:sym typeface="DM Sans"/>
                      </a:endParaRPr>
                    </a:p>
                  </a:txBody>
                  <a:tcPr marT="91425" marB="91425" marR="91425" marL="91425">
                    <a:solidFill>
                      <a:srgbClr val="EAFF6A"/>
                    </a:solidFill>
                  </a:tcPr>
                </a:tc>
              </a:tr>
              <a:tr h="449725">
                <a:tc>
                  <a:txBody>
                    <a:bodyPr/>
                    <a:lstStyle/>
                    <a:p>
                      <a:pPr indent="0" lvl="0" marL="0" rtl="0" algn="l">
                        <a:spcBef>
                          <a:spcPts val="0"/>
                        </a:spcBef>
                        <a:spcAft>
                          <a:spcPts val="0"/>
                        </a:spcAft>
                        <a:buNone/>
                      </a:pPr>
                      <a:r>
                        <a:rPr b="1" lang="es" sz="1100">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100">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T="91425" marB="91425" marR="91425" marL="91425"/>
                </a:tc>
              </a:tr>
              <a:tr h="590275">
                <a:tc>
                  <a:txBody>
                    <a:bodyPr/>
                    <a:lstStyle/>
                    <a:p>
                      <a:pPr indent="0" lvl="0" marL="0" rtl="0" algn="l">
                        <a:spcBef>
                          <a:spcPts val="0"/>
                        </a:spcBef>
                        <a:spcAft>
                          <a:spcPts val="0"/>
                        </a:spcAft>
                        <a:buNone/>
                      </a:pPr>
                      <a:r>
                        <a:rPr b="1" lang="es" sz="1100">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sz="1100">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Funciones y lenguajes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Tres tipos de funciones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básicas</a:t>
            </a:r>
            <a:endParaRPr b="1" i="0" sz="4000" u="none" cap="none" strike="noStrik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 sz="1000">
                <a:solidFill>
                  <a:srgbClr val="000000"/>
                </a:solidFill>
                <a:latin typeface="DM Sans"/>
                <a:ea typeface="DM Sans"/>
                <a:cs typeface="DM Sans"/>
                <a:sym typeface="DM Sans"/>
              </a:rPr>
              <a:t>Data Definition </a:t>
            </a:r>
            <a:endParaRPr b="1" sz="1000">
              <a:solidFill>
                <a:srgbClr val="000000"/>
              </a:solidFill>
              <a:latin typeface="DM Sans"/>
              <a:ea typeface="DM Sans"/>
              <a:cs typeface="DM Sans"/>
              <a:sym typeface="DM Sans"/>
            </a:endParaRPr>
          </a:p>
          <a:p>
            <a:pPr indent="0" lvl="0" marL="0" rtl="0" algn="ctr">
              <a:lnSpc>
                <a:spcPct val="100000"/>
              </a:lnSpc>
              <a:spcBef>
                <a:spcPts val="1000"/>
              </a:spcBef>
              <a:spcAft>
                <a:spcPts val="1000"/>
              </a:spcAft>
              <a:buNone/>
            </a:pPr>
            <a:r>
              <a:rPr b="1" lang="es" sz="1000">
                <a:solidFill>
                  <a:srgbClr val="000000"/>
                </a:solidFill>
                <a:latin typeface="DM Sans"/>
                <a:ea typeface="DM Sans"/>
                <a:cs typeface="DM Sans"/>
                <a:sym typeface="DM Sans"/>
              </a:rPr>
              <a:t>Language</a:t>
            </a:r>
            <a:endParaRPr b="1" sz="1700">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b="1" lang="es" sz="1000">
                <a:solidFill>
                  <a:srgbClr val="000000"/>
                </a:solidFill>
                <a:latin typeface="DM Sans"/>
                <a:ea typeface="DM Sans"/>
                <a:cs typeface="DM Sans"/>
                <a:sym typeface="DM Sans"/>
              </a:rPr>
              <a:t>Data Manipulation Language</a:t>
            </a:r>
            <a:endParaRPr b="1" sz="1200">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b="1" lang="es" sz="1000">
                <a:solidFill>
                  <a:srgbClr val="000000"/>
                </a:solidFill>
                <a:latin typeface="DM Sans"/>
                <a:ea typeface="DM Sans"/>
                <a:cs typeface="DM Sans"/>
                <a:sym typeface="DM Sans"/>
              </a:rPr>
              <a:t>Transaction Control Language</a:t>
            </a:r>
            <a:endParaRPr b="1" sz="1000">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b="1" lang="es" sz="1000">
                <a:solidFill>
                  <a:srgbClr val="000000"/>
                </a:solidFill>
                <a:latin typeface="DM Sans"/>
                <a:ea typeface="DM Sans"/>
                <a:cs typeface="DM Sans"/>
                <a:sym typeface="DM Sans"/>
              </a:rPr>
              <a:t>Data Control Language</a:t>
            </a:r>
            <a:endParaRPr b="1" sz="1000">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cap="flat" cmpd="sng" w="19050">
            <a:solidFill>
              <a:schemeClr val="dk2"/>
            </a:solidFill>
            <a:prstDash val="solid"/>
            <a:round/>
            <a:headEnd len="med" w="med" type="none"/>
            <a:tailEnd len="med" w="med" type="none"/>
          </a:ln>
        </p:spPr>
      </p:cxnSp>
      <p:cxnSp>
        <p:nvCxnSpPr>
          <p:cNvPr id="458" name="Google Shape;458;p74"/>
          <p:cNvCxnSpPr/>
          <p:nvPr/>
        </p:nvCxnSpPr>
        <p:spPr>
          <a:xfrm flipH="1">
            <a:off x="3557438" y="2157075"/>
            <a:ext cx="11700" cy="505500"/>
          </a:xfrm>
          <a:prstGeom prst="straightConnector1">
            <a:avLst/>
          </a:prstGeom>
          <a:noFill/>
          <a:ln cap="flat" cmpd="sng" w="19050">
            <a:solidFill>
              <a:schemeClr val="dk2"/>
            </a:solidFill>
            <a:prstDash val="solid"/>
            <a:round/>
            <a:headEnd len="med" w="med" type="none"/>
            <a:tailEnd len="med" w="med" type="none"/>
          </a:ln>
        </p:spPr>
      </p:cxnSp>
      <p:cxnSp>
        <p:nvCxnSpPr>
          <p:cNvPr id="459" name="Google Shape;459;p74"/>
          <p:cNvCxnSpPr/>
          <p:nvPr/>
        </p:nvCxnSpPr>
        <p:spPr>
          <a:xfrm flipH="1">
            <a:off x="5489638" y="2157075"/>
            <a:ext cx="846900" cy="700200"/>
          </a:xfrm>
          <a:prstGeom prst="straightConnector1">
            <a:avLst/>
          </a:prstGeom>
          <a:noFill/>
          <a:ln cap="flat" cmpd="sng" w="19050">
            <a:solidFill>
              <a:schemeClr val="dk2"/>
            </a:solidFill>
            <a:prstDash val="solid"/>
            <a:round/>
            <a:headEnd len="med" w="med" type="none"/>
            <a:tailEnd len="med" w="med" type="none"/>
          </a:ln>
        </p:spPr>
      </p:cxnSp>
      <p:cxnSp>
        <p:nvCxnSpPr>
          <p:cNvPr id="460" name="Google Shape;460;p74"/>
          <p:cNvCxnSpPr/>
          <p:nvPr/>
        </p:nvCxnSpPr>
        <p:spPr>
          <a:xfrm>
            <a:off x="6696523" y="2201178"/>
            <a:ext cx="706200" cy="736200"/>
          </a:xfrm>
          <a:prstGeom prst="straightConnector1">
            <a:avLst/>
          </a:prstGeom>
          <a:noFill/>
          <a:ln cap="flat" cmpd="sng" w="19050">
            <a:solidFill>
              <a:schemeClr val="dk2"/>
            </a:solidFill>
            <a:prstDash val="solid"/>
            <a:round/>
            <a:headEnd len="med" w="med" type="none"/>
            <a:tailEnd len="med" w="med" type="none"/>
          </a:ln>
        </p:spPr>
      </p:cxnSp>
      <p:sp>
        <p:nvSpPr>
          <p:cNvPr id="461" name="Google Shape;461;p74"/>
          <p:cNvSpPr txBox="1"/>
          <p:nvPr/>
        </p:nvSpPr>
        <p:spPr>
          <a:xfrm>
            <a:off x="713100" y="1826435"/>
            <a:ext cx="1401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700">
                <a:highlight>
                  <a:srgbClr val="EAFF6A"/>
                </a:highlight>
                <a:latin typeface="DM Sans"/>
                <a:ea typeface="DM Sans"/>
                <a:cs typeface="DM Sans"/>
                <a:sym typeface="DM Sans"/>
              </a:rPr>
              <a:t>Definición</a:t>
            </a:r>
            <a:endParaRPr b="1" sz="1500">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700">
                <a:highlight>
                  <a:srgbClr val="EAFF6A"/>
                </a:highlight>
                <a:latin typeface="DM Sans"/>
                <a:ea typeface="DM Sans"/>
                <a:cs typeface="DM Sans"/>
                <a:sym typeface="DM Sans"/>
              </a:rPr>
              <a:t>Manipulación</a:t>
            </a:r>
            <a:endParaRPr b="1" sz="1500">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s" sz="1800">
                <a:highlight>
                  <a:srgbClr val="EAFF6A"/>
                </a:highlight>
                <a:latin typeface="DM Sans"/>
                <a:ea typeface="DM Sans"/>
                <a:cs typeface="DM Sans"/>
                <a:sym typeface="DM Sans"/>
              </a:rPr>
              <a:t>Seguridad</a:t>
            </a:r>
            <a:endParaRPr b="1" sz="1600">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400">
                <a:solidFill>
                  <a:srgbClr val="000000"/>
                </a:solidFill>
                <a:latin typeface="DM Sans"/>
                <a:ea typeface="DM Sans"/>
                <a:cs typeface="DM Sans"/>
                <a:sym typeface="DM Sans"/>
              </a:rPr>
              <a:t>DDL</a:t>
            </a:r>
            <a:endParaRPr b="1" sz="80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400">
                <a:solidFill>
                  <a:srgbClr val="000000"/>
                </a:solidFill>
                <a:latin typeface="DM Sans"/>
                <a:ea typeface="DM Sans"/>
                <a:cs typeface="DM Sans"/>
                <a:sym typeface="DM Sans"/>
              </a:rPr>
              <a:t>DML</a:t>
            </a:r>
            <a:endParaRPr b="1" sz="80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b="1" lang="es" sz="3400">
                <a:solidFill>
                  <a:srgbClr val="000000"/>
                </a:solidFill>
                <a:latin typeface="DM Sans"/>
                <a:ea typeface="DM Sans"/>
                <a:cs typeface="DM Sans"/>
                <a:sym typeface="DM Sans"/>
              </a:rPr>
              <a:t>TCL</a:t>
            </a:r>
            <a:endParaRPr b="1" sz="340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400">
                <a:solidFill>
                  <a:srgbClr val="000000"/>
                </a:solidFill>
                <a:latin typeface="DM Sans"/>
                <a:ea typeface="DM Sans"/>
                <a:cs typeface="DM Sans"/>
                <a:sym typeface="DM Sans"/>
              </a:rPr>
              <a:t>DCL</a:t>
            </a:r>
            <a:endParaRPr b="1" sz="80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DDL (Data Definition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Language)</a:t>
            </a:r>
            <a:endParaRPr b="1" i="0" sz="4000" u="none" cap="none" strike="noStrik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CREATE: </a:t>
            </a:r>
            <a:r>
              <a:rPr lang="es" sz="1350">
                <a:solidFill>
                  <a:schemeClr val="dk1"/>
                </a:solidFill>
                <a:latin typeface="DM Sans"/>
                <a:ea typeface="DM Sans"/>
                <a:cs typeface="DM Sans"/>
                <a:sym typeface="DM Sans"/>
              </a:rPr>
              <a:t>crear una nueva base de datos o sus objetos.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DROP: </a:t>
            </a:r>
            <a:r>
              <a:rPr lang="es" sz="1350">
                <a:solidFill>
                  <a:schemeClr val="dk1"/>
                </a:solidFill>
                <a:latin typeface="DM Sans"/>
                <a:ea typeface="DM Sans"/>
                <a:cs typeface="DM Sans"/>
                <a:sym typeface="DM Sans"/>
              </a:rPr>
              <a:t>se utiliza para eliminar los objetos de la base de datos.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ALTER: </a:t>
            </a:r>
            <a:r>
              <a:rPr lang="es" sz="1350">
                <a:solidFill>
                  <a:schemeClr val="dk1"/>
                </a:solidFill>
                <a:latin typeface="DM Sans"/>
                <a:ea typeface="DM Sans"/>
                <a:cs typeface="DM Sans"/>
                <a:sym typeface="DM Sans"/>
              </a:rPr>
              <a:t>se usa para reestructurar las tablas de la base de datos (Columnas, tipos, índices)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TRUNCATE: </a:t>
            </a:r>
            <a:r>
              <a:rPr lang="es" sz="1350">
                <a:solidFill>
                  <a:schemeClr val="dk1"/>
                </a:solidFill>
                <a:latin typeface="DM Sans"/>
                <a:ea typeface="DM Sans"/>
                <a:cs typeface="DM Sans"/>
                <a:sym typeface="DM Sans"/>
              </a:rPr>
              <a:t>se utiliza para vaciar una tabla de base de datos. (Datos fuera , Estructura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t/>
            </a:r>
            <a:endParaRPr sz="135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solidFill>
                  <a:schemeClr val="dk1"/>
                </a:solidFill>
                <a:latin typeface="DM Sans"/>
                <a:ea typeface="DM Sans"/>
                <a:cs typeface="DM Sans"/>
                <a:sym typeface="DM Sans"/>
              </a:rPr>
              <a:t>COMMENT: </a:t>
            </a:r>
            <a:r>
              <a:rPr lang="es" sz="1350">
                <a:solidFill>
                  <a:schemeClr val="dk1"/>
                </a:solidFill>
                <a:latin typeface="DM Sans"/>
                <a:ea typeface="DM Sans"/>
                <a:cs typeface="DM Sans"/>
                <a:sym typeface="DM Sans"/>
              </a:rPr>
              <a:t>se utiliza para agregar comentarios en el Diccionario de datos.</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RENAME: </a:t>
            </a:r>
            <a:r>
              <a:rPr lang="es" sz="1350">
                <a:solidFill>
                  <a:schemeClr val="dk1"/>
                </a:solidFill>
                <a:latin typeface="DM Sans"/>
                <a:ea typeface="DM Sans"/>
                <a:cs typeface="DM Sans"/>
                <a:sym typeface="DM Sans"/>
              </a:rPr>
              <a:t>se utiliza para cambiar el nombre de los objetos de la base de datos.</a:t>
            </a:r>
            <a:endParaRPr sz="135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DML (Data Manipulation Language)</a:t>
            </a:r>
            <a:endParaRPr b="1" i="0" sz="3000" u="none" cap="none" strike="noStrike">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solidFill>
                  <a:schemeClr val="dk1"/>
                </a:solidFill>
                <a:latin typeface="DM Sans"/>
                <a:ea typeface="DM Sans"/>
                <a:cs typeface="DM Sans"/>
                <a:sym typeface="DM Sans"/>
              </a:rPr>
              <a:t>SELECT: </a:t>
            </a:r>
            <a:r>
              <a:rPr lang="es" sz="1350">
                <a:solidFill>
                  <a:schemeClr val="dk1"/>
                </a:solidFill>
                <a:latin typeface="DM Sans"/>
                <a:ea typeface="DM Sans"/>
                <a:cs typeface="DM Sans"/>
                <a:sym typeface="DM Sans"/>
              </a:rPr>
              <a:t>se utiliza para seleccionar  valores de columna de la base de datos y sus tablas.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INSERT:</a:t>
            </a:r>
            <a:r>
              <a:rPr lang="es" sz="1350">
                <a:solidFill>
                  <a:schemeClr val="dk1"/>
                </a:solidFill>
                <a:latin typeface="DM Sans"/>
                <a:ea typeface="DM Sans"/>
                <a:cs typeface="DM Sans"/>
                <a:sym typeface="DM Sans"/>
              </a:rPr>
              <a:t> se utiliza para insertar nuevos registros en las tablas de la base de datos.</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UPDATE:</a:t>
            </a:r>
            <a:r>
              <a:rPr lang="es" sz="1350">
                <a:solidFill>
                  <a:schemeClr val="dk1"/>
                </a:solidFill>
                <a:latin typeface="DM Sans"/>
                <a:ea typeface="DM Sans"/>
                <a:cs typeface="DM Sans"/>
                <a:sym typeface="DM Sans"/>
              </a:rPr>
              <a:t> se utiliza para actualizar los registros de la tabla de la base de datos existente.</a:t>
            </a:r>
            <a:endParaRPr/>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solidFill>
                  <a:schemeClr val="dk1"/>
                </a:solidFill>
                <a:latin typeface="DM Sans"/>
                <a:ea typeface="DM Sans"/>
                <a:cs typeface="DM Sans"/>
                <a:sym typeface="DM Sans"/>
              </a:rPr>
              <a:t>DELETE:</a:t>
            </a:r>
            <a:r>
              <a:rPr lang="es" sz="1350">
                <a:solidFill>
                  <a:schemeClr val="dk1"/>
                </a:solidFill>
                <a:latin typeface="DM Sans"/>
                <a:ea typeface="DM Sans"/>
                <a:cs typeface="DM Sans"/>
                <a:sym typeface="DM Sans"/>
              </a:rPr>
              <a:t> se utiliza para eliminar los registros de una tabla de base de datos.</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LOCK:</a:t>
            </a:r>
            <a:r>
              <a:rPr lang="es" sz="1350">
                <a:solidFill>
                  <a:schemeClr val="dk1"/>
                </a:solidFill>
                <a:latin typeface="DM Sans"/>
                <a:ea typeface="DM Sans"/>
                <a:cs typeface="DM Sans"/>
                <a:sym typeface="DM Sans"/>
              </a:rPr>
              <a:t> se utiliza para bloquear los privilegios de lectura o escritura en una tabla.</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MERGE:</a:t>
            </a:r>
            <a:r>
              <a:rPr lang="es" sz="1350">
                <a:solidFill>
                  <a:schemeClr val="dk1"/>
                </a:solidFill>
                <a:latin typeface="DM Sans"/>
                <a:ea typeface="DM Sans"/>
                <a:cs typeface="DM Sans"/>
                <a:sym typeface="DM Sans"/>
              </a:rPr>
              <a:t> se utiliza para fusionar los registros de una tabla de base de datos.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 de bases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DCL (Data Control Language)</a:t>
            </a:r>
            <a:endParaRPr b="1" i="0" sz="3000" u="none" cap="none" strike="noStrik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GRANT: </a:t>
            </a:r>
            <a:r>
              <a:rPr lang="es" sz="1350">
                <a:solidFill>
                  <a:schemeClr val="dk1"/>
                </a:solidFill>
                <a:latin typeface="DM Sans"/>
                <a:ea typeface="DM Sans"/>
                <a:cs typeface="DM Sans"/>
                <a:sym typeface="DM Sans"/>
              </a:rPr>
              <a:t>se utiliza para otorgar derechos o privilegios particulares a los usuarios de la DB</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Font typeface="Arial"/>
              <a:buNone/>
            </a:pPr>
            <a:r>
              <a:rPr b="1" lang="es" sz="1350">
                <a:solidFill>
                  <a:schemeClr val="dk1"/>
                </a:solidFill>
                <a:latin typeface="DM Sans"/>
                <a:ea typeface="DM Sans"/>
                <a:cs typeface="DM Sans"/>
                <a:sym typeface="DM Sans"/>
              </a:rPr>
              <a:t>REVOKE: </a:t>
            </a:r>
            <a:r>
              <a:rPr lang="es" sz="1350">
                <a:solidFill>
                  <a:schemeClr val="dk1"/>
                </a:solidFill>
                <a:latin typeface="DM Sans"/>
                <a:ea typeface="DM Sans"/>
                <a:cs typeface="DM Sans"/>
                <a:sym typeface="DM Sans"/>
              </a:rPr>
              <a:t>se utiliza para retirar los derechos o privilegios de los usuarios de la DB</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Las tareas sobre las que se pueden conceder o denegar permisos son: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CONNECT</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SELECT</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INSERT</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UPDATE</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DELETE</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USAGE</a:t>
            </a:r>
            <a:endParaRPr sz="135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DCL (Data Control Language)</a:t>
            </a:r>
            <a:endParaRPr b="1" i="0" sz="3000" u="none" cap="none" strike="noStrike">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solidFill>
                  <a:schemeClr val="dk1"/>
                </a:solidFill>
                <a:latin typeface="DM Sans"/>
                <a:ea typeface="DM Sans"/>
                <a:cs typeface="DM Sans"/>
                <a:sym typeface="DM Sans"/>
              </a:rPr>
              <a:t>COMMIT: </a:t>
            </a:r>
            <a:r>
              <a:rPr lang="es" sz="1350">
                <a:solidFill>
                  <a:schemeClr val="dk1"/>
                </a:solidFill>
                <a:latin typeface="DM Sans"/>
                <a:ea typeface="DM Sans"/>
                <a:cs typeface="DM Sans"/>
                <a:sym typeface="DM Sans"/>
              </a:rPr>
              <a:t>se utiliza para confirmar la transacción</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ROLLBACK: </a:t>
            </a:r>
            <a:r>
              <a:rPr lang="es" sz="1350">
                <a:solidFill>
                  <a:schemeClr val="dk1"/>
                </a:solidFill>
                <a:latin typeface="DM Sans"/>
                <a:ea typeface="DM Sans"/>
                <a:cs typeface="DM Sans"/>
                <a:sym typeface="DM Sans"/>
              </a:rPr>
              <a:t>se utiliza para rehacer los cambios realizados por una transacción por error.</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SAVEPOINT: </a:t>
            </a:r>
            <a:r>
              <a:rPr lang="es" sz="1350">
                <a:solidFill>
                  <a:schemeClr val="dk1"/>
                </a:solidFill>
                <a:latin typeface="DM Sans"/>
                <a:ea typeface="DM Sans"/>
                <a:cs typeface="DM Sans"/>
                <a:sym typeface="DM Sans"/>
              </a:rPr>
              <a:t>agrega un punto de control al proceso de transacción.</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SET TRANSACTION:</a:t>
            </a:r>
            <a:r>
              <a:rPr lang="es" sz="1350">
                <a:solidFill>
                  <a:schemeClr val="dk1"/>
                </a:solidFill>
                <a:latin typeface="DM Sans"/>
                <a:ea typeface="DM Sans"/>
                <a:cs typeface="DM Sans"/>
                <a:sym typeface="DM Sans"/>
              </a:rPr>
              <a:t> Define los diferentes caracteres de una transacción</a:t>
            </a:r>
            <a:endParaRPr sz="135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Backup, mecanismos de conexión y auditoría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Backup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1"/>
          <p:cNvSpPr txBox="1"/>
          <p:nvPr/>
        </p:nvSpPr>
        <p:spPr>
          <a:xfrm>
            <a:off x="1461300" y="4680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Backup</a:t>
            </a:r>
            <a:endParaRPr b="1" sz="4000">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b="1" lang="es" sz="1350">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b="1" lang="es" sz="1350">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Mecanismos de conexión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Parámetros de conexión</a:t>
            </a:r>
            <a:endParaRPr b="1" i="0" sz="4000" u="none" cap="none" strike="noStrik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6" name="Google Shape;536;p8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7" name="Google Shape;537;p83"/>
          <p:cNvSpPr txBox="1"/>
          <p:nvPr/>
        </p:nvSpPr>
        <p:spPr>
          <a:xfrm>
            <a:off x="670075" y="1485650"/>
            <a:ext cx="3028800" cy="16392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b="1" lang="es" sz="1350">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Parámetros de conexión</a:t>
            </a:r>
            <a:endParaRPr b="1" i="0" sz="4000" u="none" cap="none" strike="noStrik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6" name="Google Shape;546;p8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Auditoría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Auditoría</a:t>
            </a:r>
            <a:endParaRPr b="1" i="0" sz="4000" u="none" cap="none" strike="noStrik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1" name="Google Shape;561;p8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2" name="Google Shape;562;p86"/>
          <p:cNvSpPr txBox="1"/>
          <p:nvPr/>
        </p:nvSpPr>
        <p:spPr>
          <a:xfrm>
            <a:off x="654875" y="1358425"/>
            <a:ext cx="4005000" cy="23115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i="1" lang="es" sz="1350">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i="1" lang="es" sz="1350">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i="1" lang="es" sz="1350">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indent="-314325" lvl="0" marL="457200" rtl="0" algn="just">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b="1" lang="es" sz="1350">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Entendimiento del caso de negocio</a:t>
            </a:r>
            <a:endParaRPr b="1" i="0" sz="4000" u="none" cap="none" strike="noStrik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 name="Google Shape;151;p3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b="1" lang="es" sz="1350">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b="1" lang="es" sz="1350">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b="1" lang="es" sz="2500">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i="0" sz="2500" u="none" cap="none" strike="noStrik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dk1"/>
                </a:solidFill>
                <a:latin typeface="DM Sans"/>
                <a:ea typeface="DM Sans"/>
                <a:cs typeface="DM Sans"/>
                <a:sym typeface="DM Sans"/>
              </a:rPr>
              <a:t>¡10 minutos y volvemos!</a:t>
            </a:r>
            <a:endParaRPr b="0" i="0" sz="2000" u="none" cap="none" strike="noStrike">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b="0" i="0" sz="1350" u="none" cap="none" strike="noStrik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b="0" i="0" sz="1350" u="none" cap="none" strike="noStrik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i="0" sz="1350" u="none" cap="none" strike="noStrik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592" name="Google Shape;592;p89"/>
          <p:cNvCxnSpPr>
            <a:stCxn id="587" idx="2"/>
            <a:endCxn id="589" idx="0"/>
          </p:cNvCxnSpPr>
          <p:nvPr/>
        </p:nvCxnSpPr>
        <p:spPr>
          <a:xfrm rot="5400000">
            <a:off x="2003325" y="2741913"/>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Structured Query Language (SQL)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Structured Query Language (SQL)</a:t>
            </a:r>
            <a:endParaRPr b="1" i="0" sz="4000" u="none" cap="none" strike="noStrik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09" name="Google Shape;609;p9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b="1" lang="es" sz="1350">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b="1" lang="es" sz="1350">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Structured Query Language (SQL)</a:t>
            </a:r>
            <a:endParaRPr b="1" i="0" sz="4000" u="none" cap="none" strike="noStrik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9" name="Google Shape;619;p9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350">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indent="0" lvl="0" marL="0" rtl="0" algn="just">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just">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b="1" lang="es" sz="1350">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b="1" lang="es" sz="1350">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b="1" lang="es" sz="1350">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b="1" lang="es" sz="1350">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b="1" lang="es" sz="1350">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Structured Query Language (SQL)</a:t>
            </a:r>
            <a:endParaRPr b="1" i="0" sz="4000" u="none" cap="none" strike="noStrik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9" name="Google Shape;629;p9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b="1" lang="es" sz="1350">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Sublenguajes (SQL)</a:t>
            </a:r>
            <a:endParaRPr b="1" i="0" sz="4000" u="none" cap="none" strike="noStrik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9" name="Google Shape;639;p9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500">
                <a:solidFill>
                  <a:srgbClr val="000000"/>
                </a:solidFill>
                <a:latin typeface="DM Sans"/>
                <a:ea typeface="DM Sans"/>
                <a:cs typeface="DM Sans"/>
                <a:sym typeface="DM Sans"/>
              </a:rPr>
              <a:t>DDL</a:t>
            </a:r>
            <a:endParaRPr b="1" sz="2500">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500">
                <a:solidFill>
                  <a:srgbClr val="000000"/>
                </a:solidFill>
                <a:latin typeface="DM Sans"/>
                <a:ea typeface="DM Sans"/>
                <a:cs typeface="DM Sans"/>
                <a:sym typeface="DM Sans"/>
              </a:rPr>
              <a:t>DML</a:t>
            </a:r>
            <a:endParaRPr b="1" sz="2500">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500">
                <a:solidFill>
                  <a:srgbClr val="000000"/>
                </a:solidFill>
                <a:latin typeface="DM Sans"/>
                <a:ea typeface="DM Sans"/>
                <a:cs typeface="DM Sans"/>
                <a:sym typeface="DM Sans"/>
              </a:rPr>
              <a:t>TCL</a:t>
            </a:r>
            <a:endParaRPr b="1" sz="2500">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500">
                <a:solidFill>
                  <a:srgbClr val="000000"/>
                </a:solidFill>
                <a:latin typeface="DM Sans"/>
                <a:ea typeface="DM Sans"/>
                <a:cs typeface="DM Sans"/>
                <a:sym typeface="DM Sans"/>
              </a:rPr>
              <a:t>DCL</a:t>
            </a:r>
            <a:endParaRPr b="1" sz="2500">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b="1" lang="es" sz="1350">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b="1" lang="es" sz="1350">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b="1" lang="es" sz="1350">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b="1" lang="es" sz="1350">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Para esta clase…</a:t>
            </a:r>
            <a:endParaRPr b="1" sz="3500">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b="1" lang="es" sz="1350">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b="1" lang="es" sz="1350">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 de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Bases de datos</a:t>
            </a:r>
            <a:endParaRPr b="1" i="0" sz="4000" u="none" cap="none" strike="noStrik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 name="Google Shape;160;p3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b="1" lang="es" sz="1350">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indent="0" lvl="0" marL="457200" rtl="0" algn="just">
              <a:lnSpc>
                <a:spcPct val="115000"/>
              </a:lnSpc>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val="tx"/>
                    </a:ext>
                  </a:extLst>
                </a:hlinkClick>
              </a:rPr>
              <a:t>Oracle</a:t>
            </a:r>
            <a:endParaRPr sz="11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Lenguaje de definición</a:t>
            </a:r>
            <a:r>
              <a:rPr b="1" lang="es" sz="4000">
                <a:solidFill>
                  <a:schemeClr val="lt1"/>
                </a:solidFill>
                <a:latin typeface="DM Sans"/>
                <a:ea typeface="DM Sans"/>
                <a:cs typeface="DM Sans"/>
                <a:sym typeface="DM Sans"/>
              </a:rPr>
              <a:t> </a:t>
            </a:r>
            <a:r>
              <a:rPr b="1" lang="es" sz="4000">
                <a:solidFill>
                  <a:srgbClr val="EA90FF"/>
                </a:solidFill>
                <a:latin typeface="DM Sans"/>
                <a:ea typeface="DM Sans"/>
                <a:cs typeface="DM Sans"/>
                <a:sym typeface="DM Sans"/>
              </a:rPr>
              <a:t>de datos (DDL)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Sentencias básicas de DDL</a:t>
            </a:r>
            <a:endParaRPr b="1" i="0" sz="4000" u="none" cap="none" strike="noStrik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b="1" lang="es" sz="1350">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b="1" lang="es" sz="1350">
                <a:solidFill>
                  <a:srgbClr val="000000"/>
                </a:solidFill>
                <a:latin typeface="DM Sans"/>
                <a:ea typeface="DM Sans"/>
                <a:cs typeface="DM Sans"/>
                <a:sym typeface="DM Sans"/>
              </a:rPr>
              <a:t>definir nuevas tablas, modificarlas, eliminarlas o vaciarlas.</a:t>
            </a:r>
            <a:endParaRPr b="1" sz="1350">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3000000" cy="3000000"/>
        </p:xfrm>
        <a:graphic>
          <a:graphicData uri="http://schemas.openxmlformats.org/drawingml/2006/table">
            <a:tbl>
              <a:tblPr>
                <a:noFill/>
                <a:tableStyleId>{3790728C-FEBD-48D6-A0D0-C99C0F950A77}</a:tableStyleId>
              </a:tblPr>
              <a:tblGrid>
                <a:gridCol w="2717800"/>
              </a:tblGrid>
              <a:tr h="526225">
                <a:tc>
                  <a:txBody>
                    <a:bodyPr/>
                    <a:lstStyle/>
                    <a:p>
                      <a:pPr indent="0" lvl="0" marL="0" rtl="0" algn="ctr">
                        <a:lnSpc>
                          <a:spcPct val="150000"/>
                        </a:lnSpc>
                        <a:spcBef>
                          <a:spcPts val="0"/>
                        </a:spcBef>
                        <a:spcAft>
                          <a:spcPts val="1000"/>
                        </a:spcAft>
                        <a:buNone/>
                      </a:pPr>
                      <a:r>
                        <a:rPr b="1" lang="es" sz="2100">
                          <a:solidFill>
                            <a:srgbClr val="000000"/>
                          </a:solidFill>
                          <a:latin typeface="DM Sans"/>
                          <a:ea typeface="DM Sans"/>
                          <a:cs typeface="DM Sans"/>
                          <a:sym typeface="DM Sans"/>
                        </a:rPr>
                        <a:t>CREATE</a:t>
                      </a:r>
                      <a:endParaRPr b="1" sz="700">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rtl="0" algn="ctr">
                        <a:lnSpc>
                          <a:spcPct val="150000"/>
                        </a:lnSpc>
                        <a:spcBef>
                          <a:spcPts val="0"/>
                        </a:spcBef>
                        <a:spcAft>
                          <a:spcPts val="1000"/>
                        </a:spcAft>
                        <a:buNone/>
                      </a:pPr>
                      <a:r>
                        <a:rPr b="1" lang="es" sz="2100">
                          <a:solidFill>
                            <a:srgbClr val="000000"/>
                          </a:solidFill>
                          <a:latin typeface="DM Sans"/>
                          <a:ea typeface="DM Sans"/>
                          <a:cs typeface="DM Sans"/>
                          <a:sym typeface="DM Sans"/>
                        </a:rPr>
                        <a:t>ALTER</a:t>
                      </a:r>
                      <a:endParaRPr b="1" sz="700">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rtl="0" algn="ctr">
                        <a:lnSpc>
                          <a:spcPct val="150000"/>
                        </a:lnSpc>
                        <a:spcBef>
                          <a:spcPts val="0"/>
                        </a:spcBef>
                        <a:spcAft>
                          <a:spcPts val="1000"/>
                        </a:spcAft>
                        <a:buNone/>
                      </a:pPr>
                      <a:r>
                        <a:rPr b="1" lang="es" sz="2100">
                          <a:solidFill>
                            <a:srgbClr val="000000"/>
                          </a:solidFill>
                          <a:latin typeface="DM Sans"/>
                          <a:ea typeface="DM Sans"/>
                          <a:cs typeface="DM Sans"/>
                          <a:sym typeface="DM Sans"/>
                        </a:rPr>
                        <a:t>DROP</a:t>
                      </a:r>
                      <a:endParaRPr b="1" sz="700">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526225">
                <a:tc>
                  <a:txBody>
                    <a:bodyPr/>
                    <a:lstStyle/>
                    <a:p>
                      <a:pPr indent="0" lvl="0" marL="0" rtl="0" algn="ctr">
                        <a:lnSpc>
                          <a:spcPct val="115000"/>
                        </a:lnSpc>
                        <a:spcBef>
                          <a:spcPts val="0"/>
                        </a:spcBef>
                        <a:spcAft>
                          <a:spcPts val="1000"/>
                        </a:spcAft>
                        <a:buClr>
                          <a:srgbClr val="000000"/>
                        </a:buClr>
                        <a:buSzPts val="1100"/>
                        <a:buFont typeface="Arial"/>
                        <a:buNone/>
                      </a:pPr>
                      <a:r>
                        <a:rPr b="1" lang="es" sz="2100">
                          <a:solidFill>
                            <a:srgbClr val="000000"/>
                          </a:solidFill>
                          <a:latin typeface="DM Sans"/>
                          <a:ea typeface="DM Sans"/>
                          <a:cs typeface="DM Sans"/>
                          <a:sym typeface="DM Sans"/>
                        </a:rPr>
                        <a:t>TRUNCATE</a:t>
                      </a:r>
                      <a:endParaRPr b="1" sz="700">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FF6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CREATE</a:t>
            </a:r>
            <a:endParaRPr b="1" i="0" sz="4000" u="none" cap="none" strike="noStrik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indent="-314325" lvl="0" marL="457200" rtl="0" algn="just">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b="1" lang="es" sz="1350">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indent="-314325" lvl="0" marL="457200" rtl="0" algn="just">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b="1" lang="es" sz="1350">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CREATE ejemplos</a:t>
            </a:r>
            <a:endParaRPr b="1" i="0" sz="4000" u="none" cap="none" strike="noStrik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3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s" sz="1100" u="none" cap="none" strike="noStrike">
                <a:solidFill>
                  <a:srgbClr val="0070C0"/>
                </a:solidFill>
                <a:latin typeface="Calibri"/>
                <a:ea typeface="Calibri"/>
                <a:cs typeface="Calibri"/>
                <a:sym typeface="Calibri"/>
              </a:rPr>
              <a:t>CREATE</a:t>
            </a:r>
            <a:r>
              <a:rPr b="0" i="0" lang="es" sz="1100" u="none" cap="none" strike="noStrike">
                <a:solidFill>
                  <a:srgbClr val="000000"/>
                </a:solidFill>
                <a:latin typeface="Calibri"/>
                <a:ea typeface="Calibri"/>
                <a:cs typeface="Calibri"/>
                <a:sym typeface="Calibri"/>
              </a:rPr>
              <a:t> </a:t>
            </a:r>
            <a:r>
              <a:rPr b="0" i="0" lang="es" sz="1100" u="none" cap="none" strike="noStrike">
                <a:solidFill>
                  <a:srgbClr val="0070C0"/>
                </a:solidFill>
                <a:latin typeface="Calibri"/>
                <a:ea typeface="Calibri"/>
                <a:cs typeface="Calibri"/>
                <a:sym typeface="Calibri"/>
              </a:rPr>
              <a:t>TABLE</a:t>
            </a:r>
            <a:r>
              <a:rPr b="0" i="0" lang="es" sz="1100" u="none" cap="none" strike="noStrike">
                <a:solidFill>
                  <a:srgbClr val="000000"/>
                </a:solidFill>
                <a:latin typeface="Calibri"/>
                <a:ea typeface="Calibri"/>
                <a:cs typeface="Calibri"/>
                <a:sym typeface="Calibri"/>
              </a:rPr>
              <a:t> </a:t>
            </a:r>
            <a:r>
              <a:rPr b="0" i="0" lang="es" sz="1100" u="none" cap="none" strike="noStrike">
                <a:solidFill>
                  <a:srgbClr val="00B050"/>
                </a:solidFill>
                <a:latin typeface="Calibri"/>
                <a:ea typeface="Calibri"/>
                <a:cs typeface="Calibri"/>
                <a:sym typeface="Calibri"/>
              </a:rPr>
              <a:t>DAVID</a:t>
            </a:r>
            <a:r>
              <a:rPr b="0" i="0" lang="es" sz="1100" u="none" cap="none" strike="noStrike">
                <a:solidFill>
                  <a:srgbClr val="000000"/>
                </a:solidFill>
                <a:latin typeface="Calibri"/>
                <a:ea typeface="Calibri"/>
                <a:cs typeface="Calibri"/>
                <a:sym typeface="Calibri"/>
              </a:rPr>
              <a:t> (</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'CustomerID' </a:t>
            </a:r>
            <a:r>
              <a:rPr lang="es" sz="1100">
                <a:solidFill>
                  <a:srgbClr val="7030A0"/>
                </a:solidFill>
                <a:latin typeface="Calibri"/>
                <a:ea typeface="Calibri"/>
                <a:cs typeface="Calibri"/>
                <a:sym typeface="Calibri"/>
              </a:rPr>
              <a:t>INT</a:t>
            </a:r>
            <a:r>
              <a:rPr lang="es" sz="1100">
                <a:solidFill>
                  <a:srgbClr val="000000"/>
                </a:solidFill>
                <a:latin typeface="Calibri"/>
                <a:ea typeface="Calibri"/>
                <a:cs typeface="Calibri"/>
                <a:sym typeface="Calibri"/>
              </a:rPr>
              <a:t>,</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'CustomerName' </a:t>
            </a:r>
            <a:r>
              <a:rPr lang="es" sz="1100">
                <a:solidFill>
                  <a:srgbClr val="7030A0"/>
                </a:solidFill>
                <a:latin typeface="Calibri"/>
                <a:ea typeface="Calibri"/>
                <a:cs typeface="Calibri"/>
                <a:sym typeface="Calibri"/>
              </a:rPr>
              <a:t>VARCHAR(40),</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'ContactName' </a:t>
            </a:r>
            <a:r>
              <a:rPr lang="es" sz="1100">
                <a:solidFill>
                  <a:srgbClr val="7030A0"/>
                </a:solidFill>
                <a:latin typeface="Calibri"/>
                <a:ea typeface="Calibri"/>
                <a:cs typeface="Calibri"/>
                <a:sym typeface="Calibri"/>
              </a:rPr>
              <a:t>VARCHAR(40),</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'Address' </a:t>
            </a:r>
            <a:r>
              <a:rPr lang="es" sz="1100">
                <a:solidFill>
                  <a:srgbClr val="7030A0"/>
                </a:solidFill>
                <a:latin typeface="Calibri"/>
                <a:ea typeface="Calibri"/>
                <a:cs typeface="Calibri"/>
                <a:sym typeface="Calibri"/>
              </a:rPr>
              <a:t>VARCHAR(45),</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'City' </a:t>
            </a:r>
            <a:r>
              <a:rPr lang="es" sz="1100">
                <a:solidFill>
                  <a:srgbClr val="7030A0"/>
                </a:solidFill>
                <a:latin typeface="Calibri"/>
                <a:ea typeface="Calibri"/>
                <a:cs typeface="Calibri"/>
                <a:sym typeface="Calibri"/>
              </a:rPr>
              <a:t>VARCHAR(25),</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'PostalCode' </a:t>
            </a:r>
            <a:r>
              <a:rPr lang="es" sz="1100">
                <a:solidFill>
                  <a:srgbClr val="7030A0"/>
                </a:solidFill>
                <a:latin typeface="Calibri"/>
                <a:ea typeface="Calibri"/>
                <a:cs typeface="Calibri"/>
                <a:sym typeface="Calibri"/>
              </a:rPr>
              <a:t>VARCHAR(15),</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'Country' </a:t>
            </a:r>
            <a:r>
              <a:rPr lang="es" sz="1100">
                <a:solidFill>
                  <a:srgbClr val="7030A0"/>
                </a:solidFill>
                <a:latin typeface="Calibri"/>
                <a:ea typeface="Calibri"/>
                <a:cs typeface="Calibri"/>
                <a:sym typeface="Calibri"/>
              </a:rPr>
              <a:t>VARCHAR(25),</a:t>
            </a:r>
            <a:endParaRPr sz="800"/>
          </a:p>
          <a:p>
            <a:pPr indent="0" lvl="0" marL="0" marR="0" rtl="0" algn="l">
              <a:spcBef>
                <a:spcPts val="0"/>
              </a:spcBef>
              <a:spcAft>
                <a:spcPts val="0"/>
              </a:spcAft>
              <a:buNone/>
            </a:pPr>
            <a:r>
              <a:rPr lang="es" sz="1100">
                <a:solidFill>
                  <a:srgbClr val="000000"/>
                </a:solidFill>
                <a:latin typeface="Calibri"/>
                <a:ea typeface="Calibri"/>
                <a:cs typeface="Calibri"/>
                <a:sym typeface="Calibri"/>
              </a:rPr>
              <a:t>  </a:t>
            </a:r>
            <a:r>
              <a:rPr lang="es" sz="1100">
                <a:solidFill>
                  <a:srgbClr val="0070C0"/>
                </a:solidFill>
                <a:latin typeface="Calibri"/>
                <a:ea typeface="Calibri"/>
                <a:cs typeface="Calibri"/>
                <a:sym typeface="Calibri"/>
              </a:rPr>
              <a:t>PRIMARY KEY </a:t>
            </a:r>
            <a:r>
              <a:rPr lang="es" sz="1100">
                <a:solidFill>
                  <a:srgbClr val="000000"/>
                </a:solidFill>
                <a:latin typeface="Calibri"/>
                <a:ea typeface="Calibri"/>
                <a:cs typeface="Calibri"/>
                <a:sym typeface="Calibri"/>
              </a:rPr>
              <a:t>('CustomerID'));</a:t>
            </a:r>
            <a:endParaRPr sz="800"/>
          </a:p>
        </p:txBody>
      </p:sp>
      <p:pic>
        <p:nvPicPr>
          <p:cNvPr id="689" name="Google Shape;689;p101"/>
          <p:cNvPicPr preferRelativeResize="0"/>
          <p:nvPr/>
        </p:nvPicPr>
        <p:blipFill rotWithShape="1">
          <a:blip r:embed="rId3">
            <a:alphaModFix/>
          </a:blip>
          <a:srcRect b="0" l="0" r="0" t="0"/>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400">
                <a:solidFill>
                  <a:srgbClr val="000000"/>
                </a:solidFill>
                <a:latin typeface="DM Sans"/>
                <a:ea typeface="DM Sans"/>
                <a:cs typeface="DM Sans"/>
                <a:sym typeface="DM Sans"/>
              </a:rPr>
              <a:t>Ejemplo</a:t>
            </a:r>
            <a:r>
              <a:rPr b="1" lang="es">
                <a:latin typeface="DM Sans"/>
                <a:ea typeface="DM Sans"/>
                <a:cs typeface="DM Sans"/>
                <a:sym typeface="DM Sans"/>
              </a:rPr>
              <a:t> </a:t>
            </a:r>
            <a:r>
              <a:rPr b="1" lang="es" sz="1400">
                <a:solidFill>
                  <a:srgbClr val="000000"/>
                </a:solidFill>
                <a:latin typeface="DM Sans"/>
                <a:ea typeface="DM Sans"/>
                <a:cs typeface="DM Sans"/>
                <a:sym typeface="DM Sans"/>
              </a:rPr>
              <a:t>1</a:t>
            </a:r>
            <a:endParaRPr b="1" sz="1400">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200">
                <a:solidFill>
                  <a:srgbClr val="0070C0"/>
                </a:solidFill>
                <a:latin typeface="Calibri"/>
                <a:ea typeface="Calibri"/>
                <a:cs typeface="Calibri"/>
                <a:sym typeface="Calibri"/>
              </a:rPr>
              <a:t>CREATE TABLE </a:t>
            </a:r>
            <a:r>
              <a:rPr lang="es" sz="1200">
                <a:solidFill>
                  <a:srgbClr val="00B050"/>
                </a:solidFill>
                <a:latin typeface="Calibri"/>
                <a:ea typeface="Calibri"/>
                <a:cs typeface="Calibri"/>
                <a:sym typeface="Calibri"/>
              </a:rPr>
              <a:t>visits</a:t>
            </a:r>
            <a:r>
              <a:rPr lang="es" sz="1200">
                <a:solidFill>
                  <a:srgbClr val="0070C0"/>
                </a:solidFill>
                <a:latin typeface="Calibri"/>
                <a:ea typeface="Calibri"/>
                <a:cs typeface="Calibri"/>
                <a:sym typeface="Calibri"/>
              </a:rPr>
              <a:t> </a:t>
            </a:r>
            <a:r>
              <a:rPr lang="es" sz="1200">
                <a:solidFill>
                  <a:srgbClr val="000000"/>
                </a:solidFill>
                <a:latin typeface="Calibri"/>
                <a:ea typeface="Calibri"/>
                <a:cs typeface="Calibri"/>
                <a:sym typeface="Calibri"/>
              </a:rPr>
              <a:t>(</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visit_id </a:t>
            </a:r>
            <a:r>
              <a:rPr lang="es" sz="1200">
                <a:solidFill>
                  <a:srgbClr val="7030A0"/>
                </a:solidFill>
                <a:latin typeface="Calibri"/>
                <a:ea typeface="Calibri"/>
                <a:cs typeface="Calibri"/>
                <a:sym typeface="Calibri"/>
              </a:rPr>
              <a:t>INT PRIMARY KEY,</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first_name </a:t>
            </a:r>
            <a:r>
              <a:rPr lang="es" sz="1200">
                <a:solidFill>
                  <a:srgbClr val="7030A0"/>
                </a:solidFill>
                <a:latin typeface="Calibri"/>
                <a:ea typeface="Calibri"/>
                <a:cs typeface="Calibri"/>
                <a:sym typeface="Calibri"/>
              </a:rPr>
              <a:t>VARCHAR (50) NOT NULL,</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last_name </a:t>
            </a:r>
            <a:r>
              <a:rPr lang="es" sz="1200">
                <a:solidFill>
                  <a:srgbClr val="7030A0"/>
                </a:solidFill>
                <a:latin typeface="Calibri"/>
                <a:ea typeface="Calibri"/>
                <a:cs typeface="Calibri"/>
                <a:sym typeface="Calibri"/>
              </a:rPr>
              <a:t>VARCHAR (50) NOT NULL,</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visited_at </a:t>
            </a:r>
            <a:r>
              <a:rPr lang="es" sz="1200">
                <a:solidFill>
                  <a:srgbClr val="7030A0"/>
                </a:solidFill>
                <a:latin typeface="Calibri"/>
                <a:ea typeface="Calibri"/>
                <a:cs typeface="Calibri"/>
                <a:sym typeface="Calibri"/>
              </a:rPr>
              <a:t>DATETIME</a:t>
            </a:r>
            <a:r>
              <a:rPr lang="es" sz="1200">
                <a:solidFill>
                  <a:srgbClr val="000000"/>
                </a:solidFill>
                <a:latin typeface="Calibri"/>
                <a:ea typeface="Calibri"/>
                <a:cs typeface="Calibri"/>
                <a:sym typeface="Calibri"/>
              </a:rPr>
              <a:t>,</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phone </a:t>
            </a:r>
            <a:r>
              <a:rPr lang="es" sz="1200">
                <a:solidFill>
                  <a:srgbClr val="7030A0"/>
                </a:solidFill>
                <a:latin typeface="Calibri"/>
                <a:ea typeface="Calibri"/>
                <a:cs typeface="Calibri"/>
                <a:sym typeface="Calibri"/>
              </a:rPr>
              <a:t>VARCHAR(20),</a:t>
            </a:r>
            <a:endParaRPr sz="900"/>
          </a:p>
          <a:p>
            <a:pPr indent="0" lvl="0" marL="0" marR="0" rtl="0" algn="l">
              <a:spcBef>
                <a:spcPts val="0"/>
              </a:spcBef>
              <a:spcAft>
                <a:spcPts val="0"/>
              </a:spcAft>
              <a:buNone/>
            </a:pPr>
            <a:r>
              <a:rPr lang="es" sz="1200">
                <a:solidFill>
                  <a:srgbClr val="000000"/>
                </a:solidFill>
                <a:latin typeface="Calibri"/>
                <a:ea typeface="Calibri"/>
                <a:cs typeface="Calibri"/>
                <a:sym typeface="Calibri"/>
              </a:rPr>
              <a:t>    store_id </a:t>
            </a:r>
            <a:r>
              <a:rPr lang="es" sz="1200">
                <a:solidFill>
                  <a:srgbClr val="7030A0"/>
                </a:solidFill>
                <a:latin typeface="Calibri"/>
                <a:ea typeface="Calibri"/>
                <a:cs typeface="Calibri"/>
                <a:sym typeface="Calibri"/>
              </a:rPr>
              <a:t>INT NOT NULL</a:t>
            </a:r>
            <a:r>
              <a:rPr lang="es"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400">
                <a:solidFill>
                  <a:srgbClr val="000000"/>
                </a:solidFill>
                <a:latin typeface="DM Sans"/>
                <a:ea typeface="DM Sans"/>
                <a:cs typeface="DM Sans"/>
                <a:sym typeface="DM Sans"/>
              </a:rPr>
              <a:t>Ejemplo 2</a:t>
            </a:r>
            <a:endParaRPr b="1" sz="1400">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CREATE ejemplos</a:t>
            </a:r>
            <a:endParaRPr b="1" i="0" sz="4000" u="none" cap="none" strike="noStrik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Para </a:t>
            </a:r>
            <a:r>
              <a:rPr b="1" lang="es" sz="1350">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datos</a:t>
            </a:r>
            <a:endParaRPr b="1" i="0" sz="4000" u="none" cap="none" strike="noStrik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None/>
            </a:pPr>
            <a:r>
              <a:rPr lang="es" sz="1350">
                <a:latin typeface="DM Sans"/>
                <a:ea typeface="DM Sans"/>
                <a:cs typeface="DM Sans"/>
                <a:sym typeface="DM Sans"/>
              </a:rPr>
              <a:t>Algunos de los tipos de datos más comunes son:</a:t>
            </a:r>
            <a:endParaRPr sz="1350">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INT o INTEGER</a:t>
            </a:r>
            <a:r>
              <a:rPr lang="es" sz="1350">
                <a:solidFill>
                  <a:srgbClr val="000000"/>
                </a:solidFill>
                <a:latin typeface="DM Sans"/>
                <a:ea typeface="DM Sans"/>
                <a:cs typeface="DM Sans"/>
                <a:sym typeface="DM Sans"/>
              </a:rPr>
              <a:t>: Un entero de longitud media.</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CHAR(n)</a:t>
            </a:r>
            <a:r>
              <a:rPr lang="es" sz="1350">
                <a:solidFill>
                  <a:srgbClr val="000000"/>
                </a:solidFill>
                <a:latin typeface="DM Sans"/>
                <a:ea typeface="DM Sans"/>
                <a:cs typeface="DM Sans"/>
                <a:sym typeface="DM Sans"/>
              </a:rPr>
              <a:t>: Una cadena de caracteres de longitud fija </a:t>
            </a:r>
            <a:r>
              <a:rPr i="1" lang="es" sz="1350">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VARCHAR(n)</a:t>
            </a:r>
            <a:r>
              <a:rPr lang="es" sz="1350">
                <a:solidFill>
                  <a:srgbClr val="000000"/>
                </a:solidFill>
                <a:latin typeface="DM Sans"/>
                <a:ea typeface="DM Sans"/>
                <a:cs typeface="DM Sans"/>
                <a:sym typeface="DM Sans"/>
              </a:rPr>
              <a:t>: Una cadena de caracteres de longitud variable. Es posible fijar una longitud máxima </a:t>
            </a:r>
            <a:r>
              <a:rPr i="1" lang="es" sz="1350">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 entre los paréntesis.</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BOOL o BOOLEAN</a:t>
            </a:r>
            <a:r>
              <a:rPr lang="es" sz="1350">
                <a:solidFill>
                  <a:srgbClr val="000000"/>
                </a:solidFill>
                <a:latin typeface="DM Sans"/>
                <a:ea typeface="DM Sans"/>
                <a:cs typeface="DM Sans"/>
                <a:sym typeface="DM Sans"/>
              </a:rPr>
              <a:t>: Un valor booleano, donde 0 indica falso y 1 indica verdadero.</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DECIMAL(size, d</a:t>
            </a:r>
            <a:r>
              <a:rPr lang="es" sz="1350">
                <a:solidFill>
                  <a:srgbClr val="000000"/>
                </a:solidFill>
                <a:latin typeface="DM Sans"/>
                <a:ea typeface="DM Sans"/>
                <a:cs typeface="DM Sans"/>
                <a:sym typeface="DM Sans"/>
              </a:rPr>
              <a:t>): Un número decimal de punto fijo. Opcionalmente se puede especificar la cantidad total de dígitos en </a:t>
            </a:r>
            <a:r>
              <a:rPr i="1" lang="es" sz="1350">
                <a:solidFill>
                  <a:srgbClr val="000000"/>
                </a:solidFill>
                <a:latin typeface="DM Sans"/>
                <a:ea typeface="DM Sans"/>
                <a:cs typeface="DM Sans"/>
                <a:sym typeface="DM Sans"/>
              </a:rPr>
              <a:t>size </a:t>
            </a:r>
            <a:r>
              <a:rPr lang="es" sz="1350">
                <a:solidFill>
                  <a:srgbClr val="000000"/>
                </a:solidFill>
                <a:latin typeface="DM Sans"/>
                <a:ea typeface="DM Sans"/>
                <a:cs typeface="DM Sans"/>
                <a:sym typeface="DM Sans"/>
              </a:rPr>
              <a:t>y la cantidad de dígitos posteriores al punto decimal en </a:t>
            </a:r>
            <a:r>
              <a:rPr i="1" lang="es" sz="1350">
                <a:solidFill>
                  <a:srgbClr val="000000"/>
                </a:solidFill>
                <a:latin typeface="DM Sans"/>
                <a:ea typeface="DM Sans"/>
                <a:cs typeface="DM Sans"/>
                <a:sym typeface="DM Sans"/>
              </a:rPr>
              <a:t>d.</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Restricciones de columnas</a:t>
            </a:r>
            <a:endParaRPr b="1" i="0" sz="4000" u="none" cap="none" strike="noStrik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anchorCtr="0" anchor="ctr" bIns="91425" lIns="91425" spcFirstLastPara="1" rIns="91425" wrap="square" tIns="91425">
            <a:spAutoFit/>
          </a:bodyPr>
          <a:lstStyle/>
          <a:p>
            <a:pPr indent="0" lvl="0" marL="0" rtl="0" algn="just">
              <a:lnSpc>
                <a:spcPct val="100000"/>
              </a:lnSpc>
              <a:spcBef>
                <a:spcPts val="0"/>
              </a:spcBef>
              <a:spcAft>
                <a:spcPts val="0"/>
              </a:spcAft>
              <a:buNone/>
            </a:pPr>
            <a:r>
              <a:rPr lang="es" sz="1350">
                <a:solidFill>
                  <a:srgbClr val="000000"/>
                </a:solidFill>
                <a:latin typeface="DM Sans"/>
                <a:ea typeface="DM Sans"/>
                <a:cs typeface="DM Sans"/>
                <a:sym typeface="DM Sans"/>
              </a:rPr>
              <a:t>Puede haber una</a:t>
            </a:r>
            <a:r>
              <a:rPr lang="es" sz="1350">
                <a:solidFill>
                  <a:srgbClr val="000000"/>
                </a:solidFill>
                <a:latin typeface="DM Sans"/>
                <a:ea typeface="DM Sans"/>
                <a:cs typeface="DM Sans"/>
                <a:sym typeface="DM Sans"/>
              </a:rPr>
              <a:t>, ninguna o varias de las siguientes restricciones:</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NOT NULL</a:t>
            </a:r>
            <a:r>
              <a:rPr lang="es" sz="1350">
                <a:solidFill>
                  <a:srgbClr val="000000"/>
                </a:solidFill>
                <a:latin typeface="DM Sans"/>
                <a:ea typeface="DM Sans"/>
                <a:cs typeface="DM Sans"/>
                <a:sym typeface="DM Sans"/>
              </a:rPr>
              <a:t>: indica que la columna no puede tener valores nulos.</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UNIQUE</a:t>
            </a:r>
            <a:r>
              <a:rPr lang="es" sz="1350">
                <a:solidFill>
                  <a:srgbClr val="000000"/>
                </a:solidFill>
                <a:latin typeface="DM Sans"/>
                <a:ea typeface="DM Sans"/>
                <a:cs typeface="DM Sans"/>
                <a:sym typeface="DM Sans"/>
              </a:rPr>
              <a:t>: indica que la columna no puede tener valores repetidos.</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PRIMARY KEY</a:t>
            </a:r>
            <a:r>
              <a:rPr lang="es" sz="1350">
                <a:solidFill>
                  <a:srgbClr val="000000"/>
                </a:solidFill>
                <a:latin typeface="DM Sans"/>
                <a:ea typeface="DM Sans"/>
                <a:cs typeface="DM Sans"/>
                <a:sym typeface="DM Sans"/>
              </a:rPr>
              <a:t>: indica que la columna es la clave primaria de la tabla.</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REFERENCES</a:t>
            </a:r>
            <a:r>
              <a:rPr lang="es" sz="1350">
                <a:solidFill>
                  <a:srgbClr val="000000"/>
                </a:solidFill>
                <a:latin typeface="DM Sans"/>
                <a:ea typeface="DM Sans"/>
                <a:cs typeface="DM Sans"/>
                <a:sym typeface="DM Sans"/>
              </a:rPr>
              <a:t>: indica que la columna es clave foránea a la columna referenciada de la tabla referenciada.</a:t>
            </a:r>
            <a:endParaRPr sz="1350">
              <a:solidFill>
                <a:srgbClr val="000000"/>
              </a:solidFill>
              <a:latin typeface="DM Sans"/>
              <a:ea typeface="DM Sans"/>
              <a:cs typeface="DM Sans"/>
              <a:sym typeface="DM Sans"/>
            </a:endParaRPr>
          </a:p>
          <a:p>
            <a:pPr indent="-314325" lvl="0" marL="457200" rtl="0" algn="just">
              <a:lnSpc>
                <a:spcPct val="100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CHECK</a:t>
            </a:r>
            <a:r>
              <a:rPr lang="es" sz="1350">
                <a:solidFill>
                  <a:srgbClr val="000000"/>
                </a:solidFill>
                <a:latin typeface="DM Sans"/>
                <a:ea typeface="DM Sans"/>
                <a:cs typeface="DM Sans"/>
                <a:sym typeface="DM Sans"/>
              </a:rPr>
              <a:t>: indica que la columna debe cumplir las condiciones especificadas.</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DROP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DROP</a:t>
            </a:r>
            <a:endParaRPr b="1" i="0" sz="4000" u="none" cap="none" strike="noStrik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b="1" lang="es" sz="1350">
                <a:latin typeface="DM Sans"/>
                <a:ea typeface="DM Sans"/>
                <a:cs typeface="DM Sans"/>
                <a:sym typeface="DM Sans"/>
              </a:rPr>
              <a:t>base de datos</a:t>
            </a:r>
            <a:r>
              <a:rPr lang="es" sz="1350">
                <a:latin typeface="DM Sans"/>
                <a:ea typeface="DM Sans"/>
                <a:cs typeface="DM Sans"/>
                <a:sym typeface="DM Sans"/>
              </a:rPr>
              <a:t> completa o solo una </a:t>
            </a:r>
            <a:r>
              <a:rPr b="1" lang="es" sz="1350">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just">
              <a:lnSpc>
                <a:spcPct val="115000"/>
              </a:lnSpc>
              <a:spcBef>
                <a:spcPts val="0"/>
              </a:spcBef>
              <a:spcAft>
                <a:spcPts val="0"/>
              </a:spcAft>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b="1" lang="es" sz="1350">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indent="0" lvl="0" marL="457200" rtl="0" algn="just">
              <a:lnSpc>
                <a:spcPct val="115000"/>
              </a:lnSpc>
              <a:spcBef>
                <a:spcPts val="0"/>
              </a:spcBef>
              <a:spcAft>
                <a:spcPts val="0"/>
              </a:spcAft>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DROP ejemplos</a:t>
            </a:r>
            <a:endParaRPr b="1" i="0" sz="4000" u="none" cap="none" strike="noStrik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400">
                <a:solidFill>
                  <a:srgbClr val="000000"/>
                </a:solidFill>
                <a:latin typeface="DM Sans"/>
                <a:ea typeface="DM Sans"/>
                <a:cs typeface="DM Sans"/>
                <a:sym typeface="DM Sans"/>
              </a:rPr>
              <a:t>Ejemplo 1</a:t>
            </a:r>
            <a:endParaRPr b="1" sz="1400">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400">
                <a:solidFill>
                  <a:srgbClr val="000000"/>
                </a:solidFill>
                <a:latin typeface="DM Sans"/>
                <a:ea typeface="DM Sans"/>
                <a:cs typeface="DM Sans"/>
                <a:sym typeface="DM Sans"/>
              </a:rPr>
              <a:t>Ejemplo 2</a:t>
            </a:r>
            <a:endParaRPr b="1" sz="1400">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b="0" l="0" r="0" t="0"/>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Calibri"/>
                <a:ea typeface="Calibri"/>
                <a:cs typeface="Calibri"/>
                <a:sym typeface="Calibri"/>
              </a:rPr>
              <a:t>DROP</a:t>
            </a:r>
            <a:r>
              <a:rPr lang="es" sz="1400">
                <a:solidFill>
                  <a:srgbClr val="000000"/>
                </a:solidFill>
                <a:latin typeface="Calibri"/>
                <a:ea typeface="Calibri"/>
                <a:cs typeface="Calibri"/>
                <a:sym typeface="Calibri"/>
              </a:rPr>
              <a:t> </a:t>
            </a:r>
            <a:r>
              <a:rPr lang="es" sz="1400">
                <a:solidFill>
                  <a:srgbClr val="0070C0"/>
                </a:solidFill>
                <a:latin typeface="Calibri"/>
                <a:ea typeface="Calibri"/>
                <a:cs typeface="Calibri"/>
                <a:sym typeface="Calibri"/>
              </a:rPr>
              <a:t>TABLE</a:t>
            </a:r>
            <a:r>
              <a:rPr lang="es" sz="1400">
                <a:solidFill>
                  <a:srgbClr val="000000"/>
                </a:solidFill>
                <a:latin typeface="Calibri"/>
                <a:ea typeface="Calibri"/>
                <a:cs typeface="Calibri"/>
                <a:sym typeface="Calibri"/>
              </a:rPr>
              <a:t> </a:t>
            </a:r>
            <a:r>
              <a:rPr lang="es" sz="1400">
                <a:solidFill>
                  <a:srgbClr val="00B050"/>
                </a:solidFill>
                <a:latin typeface="Calibri"/>
                <a:ea typeface="Calibri"/>
                <a:cs typeface="Calibri"/>
                <a:sym typeface="Calibri"/>
              </a:rPr>
              <a:t>DAVID;</a:t>
            </a:r>
            <a:endParaRPr sz="140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indent="0" lvl="0" marL="0" marR="0" rtl="0" algn="l">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indent="0" lvl="0" marL="0" marR="0" rtl="0" algn="l">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400">
                <a:solidFill>
                  <a:srgbClr val="000000"/>
                </a:solidFill>
                <a:latin typeface="DM Sans"/>
                <a:ea typeface="DM Sans"/>
                <a:cs typeface="DM Sans"/>
                <a:sym typeface="DM Sans"/>
              </a:rPr>
              <a:t>Ejemplo </a:t>
            </a:r>
            <a:r>
              <a:rPr b="1" lang="es">
                <a:latin typeface="DM Sans"/>
                <a:ea typeface="DM Sans"/>
                <a:cs typeface="DM Sans"/>
                <a:sym typeface="DM Sans"/>
              </a:rPr>
              <a:t>3</a:t>
            </a:r>
            <a:endParaRPr b="1" sz="1400">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DROP ejemplos</a:t>
            </a:r>
            <a:endParaRPr b="1" i="0" sz="4000" u="none" cap="none" strike="noStrik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indent="0" lvl="0" marL="9144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b="1" lang="es" sz="1350">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ALTER y TRUNCATE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ALTER TABLE</a:t>
            </a:r>
            <a:endParaRPr b="1" i="0" sz="4000" u="none" cap="none" strike="noStrik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ALTER TABLE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ejemplos</a:t>
            </a:r>
            <a:endParaRPr b="1" i="0" sz="4000" u="none" cap="none" strike="noStrik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indent="0" lvl="0" marL="457200" rtl="0" algn="just">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b="1" lang="es" sz="1350">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Definiciones por defecto</a:t>
            </a:r>
            <a:endParaRPr b="1" i="0" sz="4000" u="none" cap="none" strike="noStrik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b="1" lang="es" sz="1350">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rgbClr val="FFFFFF"/>
              </a:solidFill>
              <a:highlight>
                <a:srgbClr val="595959"/>
              </a:highlight>
            </a:endParaRPr>
          </a:p>
          <a:p>
            <a:pPr indent="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ALTER ejemplos</a:t>
            </a:r>
            <a:endParaRPr b="1" i="0" sz="4000" u="none" cap="none" strike="noStrik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ADD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 </a:t>
            </a:r>
            <a:r>
              <a:rPr lang="es" sz="1400">
                <a:solidFill>
                  <a:srgbClr val="7030A0"/>
                </a:solidFill>
                <a:latin typeface="DM Sans"/>
                <a:ea typeface="DM Sans"/>
                <a:cs typeface="DM Sans"/>
                <a:sym typeface="DM Sans"/>
              </a:rPr>
              <a:t>varchar(20);</a:t>
            </a:r>
            <a:endParaRPr sz="140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DM Sans"/>
                <a:ea typeface="DM Sans"/>
                <a:cs typeface="DM Sans"/>
                <a:sym typeface="DM Sans"/>
              </a:rPr>
              <a:t>Estructura</a:t>
            </a:r>
            <a:endParaRPr b="1" sz="1400">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DM Sans"/>
                <a:ea typeface="DM Sans"/>
                <a:cs typeface="DM Sans"/>
                <a:sym typeface="DM Sans"/>
              </a:rPr>
              <a:t>Ejemplo 1</a:t>
            </a:r>
            <a:endParaRPr b="1" sz="1400">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DROP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a:t>
            </a:r>
            <a:endParaRPr sz="140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DM Sans"/>
                <a:ea typeface="DM Sans"/>
                <a:cs typeface="DM Sans"/>
                <a:sym typeface="DM Sans"/>
              </a:rPr>
              <a:t>Ejemplo 2</a:t>
            </a:r>
            <a:endParaRPr b="1" sz="1400">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b="0" l="0" r="0" t="0"/>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DM Sans"/>
                <a:ea typeface="DM Sans"/>
                <a:cs typeface="DM Sans"/>
                <a:sym typeface="DM Sans"/>
              </a:rPr>
              <a:t>Estructura</a:t>
            </a:r>
            <a:endParaRPr b="1" sz="1400">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b="0" l="0" r="0" t="0"/>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TRUNCATE</a:t>
            </a:r>
            <a:endParaRPr b="1" i="0" sz="4000" u="none" cap="none" strike="noStrik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TRUNCATE</a:t>
            </a:r>
            <a:endParaRPr b="1" i="0" sz="4000" u="none" cap="none" strike="noStrik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anchorCtr="0" anchor="ctr" bIns="91425" lIns="91425" spcFirstLastPara="1" rIns="91425" wrap="square" tIns="91425">
            <a:spAutoFit/>
          </a:bodyPr>
          <a:lstStyle/>
          <a:p>
            <a:pPr indent="-314325" lvl="0" marL="457200" rtl="0" algn="just">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b="1" lang="es" sz="1350">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indent="-314325" lvl="0" marL="457200" rtl="0" algn="just">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b="1" lang="es" sz="1350">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b="1" lang="es" sz="1350">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indent="0" lvl="0" marL="0" rtl="0" algn="just">
              <a:lnSpc>
                <a:spcPct val="115000"/>
              </a:lnSpc>
              <a:spcBef>
                <a:spcPts val="1000"/>
              </a:spcBef>
              <a:spcAft>
                <a:spcPts val="0"/>
              </a:spcAft>
              <a:buClr>
                <a:srgbClr val="000000"/>
              </a:buClr>
              <a:buSzPts val="1100"/>
              <a:buFont typeface="Arial"/>
              <a:buNone/>
            </a:pPr>
            <a:r>
              <a:t/>
            </a:r>
            <a:endParaRPr sz="1000">
              <a:solidFill>
                <a:srgbClr val="000000"/>
              </a:solidFill>
              <a:latin typeface="DM Sans"/>
              <a:ea typeface="DM Sans"/>
              <a:cs typeface="DM Sans"/>
              <a:sym typeface="DM Sans"/>
            </a:endParaRPr>
          </a:p>
          <a:p>
            <a:pPr indent="0" lvl="0" marL="0" rtl="0" algn="ctr">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TRUNCATE ejemplos</a:t>
            </a:r>
            <a:endParaRPr b="1" i="0" sz="3500" u="none" cap="none" strike="noStrik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Calibri"/>
                <a:ea typeface="Calibri"/>
                <a:cs typeface="Calibri"/>
                <a:sym typeface="Calibri"/>
              </a:rPr>
              <a:t>Ejemplo </a:t>
            </a:r>
            <a:r>
              <a:rPr b="1" lang="es">
                <a:latin typeface="Calibri"/>
                <a:ea typeface="Calibri"/>
                <a:cs typeface="Calibri"/>
                <a:sym typeface="Calibri"/>
              </a:rPr>
              <a:t>2</a:t>
            </a:r>
            <a:endParaRPr b="1" sz="1400">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b="0" l="0" r="0" t="0"/>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Calibri"/>
                <a:ea typeface="Calibri"/>
                <a:cs typeface="Calibri"/>
                <a:sym typeface="Calibri"/>
              </a:rPr>
              <a:t>Estructura</a:t>
            </a:r>
            <a:endParaRPr b="1" sz="1400">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Calibri"/>
                <a:ea typeface="Calibri"/>
                <a:cs typeface="Calibri"/>
                <a:sym typeface="Calibri"/>
              </a:rPr>
              <a:t>Ejemplo </a:t>
            </a:r>
            <a:r>
              <a:rPr b="1" lang="es">
                <a:latin typeface="Calibri"/>
                <a:ea typeface="Calibri"/>
                <a:cs typeface="Calibri"/>
                <a:sym typeface="Calibri"/>
              </a:rPr>
              <a:t>1</a:t>
            </a:r>
            <a:endParaRPr b="1" sz="1400">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400">
                <a:solidFill>
                  <a:srgbClr val="0070C0"/>
                </a:solidFill>
                <a:latin typeface="Calibri"/>
                <a:ea typeface="Calibri"/>
                <a:cs typeface="Calibri"/>
                <a:sym typeface="Calibri"/>
              </a:rPr>
              <a:t>TRUNCATE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400">
                <a:solidFill>
                  <a:srgbClr val="000000"/>
                </a:solidFill>
                <a:latin typeface="Calibri"/>
                <a:ea typeface="Calibri"/>
                <a:cs typeface="Calibri"/>
                <a:sym typeface="Calibri"/>
              </a:rPr>
              <a:t>Estructura</a:t>
            </a:r>
            <a:endParaRPr b="1" sz="1400">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b="0" l="0" r="0" t="0"/>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b="0" l="0" r="0" t="0"/>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Bases de datos</a:t>
            </a:r>
            <a:endParaRPr b="1" i="0" sz="4000" u="none" cap="none" strike="noStrik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latin typeface="DM Sans"/>
                <a:ea typeface="DM Sans"/>
                <a:cs typeface="DM Sans"/>
                <a:sym typeface="DM Sans"/>
              </a:rPr>
              <a:t>SQL: </a:t>
            </a:r>
            <a:r>
              <a:rPr lang="es" sz="1350">
                <a:latin typeface="DM Sans"/>
                <a:ea typeface="DM Sans"/>
                <a:cs typeface="DM Sans"/>
                <a:sym typeface="DM Sans"/>
              </a:rPr>
              <a:t>Colección de tablas que almacena un conjunto específico de datos estructurados.</a:t>
            </a:r>
            <a:endParaRPr sz="1350">
              <a:latin typeface="DM Sans"/>
              <a:ea typeface="DM Sans"/>
              <a:cs typeface="DM Sans"/>
              <a:sym typeface="DM Sans"/>
            </a:endParaRPr>
          </a:p>
          <a:p>
            <a:pPr indent="0" lvl="0" marL="0" rtl="0" algn="l">
              <a:spcBef>
                <a:spcPts val="1000"/>
              </a:spcBef>
              <a:spcAft>
                <a:spcPts val="0"/>
              </a:spcAft>
              <a:buNone/>
            </a:pPr>
            <a:r>
              <a:rPr b="1" lang="es" sz="1350">
                <a:latin typeface="DM Sans"/>
                <a:ea typeface="DM Sans"/>
                <a:cs typeface="DM Sans"/>
                <a:sym typeface="DM Sans"/>
              </a:rPr>
              <a:t>NoSQL: </a:t>
            </a:r>
            <a:r>
              <a:rPr lang="es" sz="1350">
                <a:latin typeface="DM Sans"/>
                <a:ea typeface="DM Sans"/>
                <a:cs typeface="DM Sans"/>
                <a:sym typeface="DM Sans"/>
              </a:rPr>
              <a:t> variedad de modelos en datos, incluidos los formatos de clave-valor, documento, columna y grafos.</a:t>
            </a:r>
            <a:endParaRPr sz="1350">
              <a:latin typeface="DM Sans"/>
              <a:ea typeface="DM Sans"/>
              <a:cs typeface="DM Sans"/>
              <a:sym typeface="DM Sans"/>
            </a:endParaRPr>
          </a:p>
          <a:p>
            <a:pPr indent="0" lvl="0" marL="0" rtl="0" algn="l">
              <a:spcBef>
                <a:spcPts val="1000"/>
              </a:spcBef>
              <a:spcAft>
                <a:spcPts val="0"/>
              </a:spcAft>
              <a:buNone/>
            </a:pPr>
            <a:r>
              <a:rPr b="1" lang="es" sz="1350">
                <a:latin typeface="DM Sans"/>
                <a:ea typeface="DM Sans"/>
                <a:cs typeface="DM Sans"/>
                <a:sym typeface="DM Sans"/>
              </a:rPr>
              <a:t>NewSQL: </a:t>
            </a:r>
            <a:r>
              <a:rPr lang="es" sz="1350">
                <a:latin typeface="DM Sans"/>
                <a:ea typeface="DM Sans"/>
                <a:cs typeface="DM Sans"/>
                <a:sym typeface="DM Sans"/>
              </a:rPr>
              <a:t>NewSQL tiene una escalabilidad como NoSQL y garantiza estructura ACID de RDBMS </a:t>
            </a:r>
            <a:endParaRPr sz="1350">
              <a:latin typeface="DM Sans"/>
              <a:ea typeface="DM Sans"/>
              <a:cs typeface="DM Sans"/>
              <a:sym typeface="DM Sans"/>
            </a:endParaRPr>
          </a:p>
          <a:p>
            <a:pPr indent="0" lvl="0" marL="0" rtl="0" algn="l">
              <a:spcBef>
                <a:spcPts val="1000"/>
              </a:spcBef>
              <a:spcAft>
                <a:spcPts val="0"/>
              </a:spcAft>
              <a:buNone/>
            </a:pPr>
            <a:r>
              <a:rPr b="1" lang="es" sz="1350">
                <a:latin typeface="DM Sans"/>
                <a:ea typeface="DM Sans"/>
                <a:cs typeface="DM Sans"/>
                <a:sym typeface="DM Sans"/>
              </a:rPr>
              <a:t>Analytical: </a:t>
            </a:r>
            <a:r>
              <a:rPr lang="es" sz="1350">
                <a:latin typeface="DM Sans"/>
                <a:ea typeface="DM Sans"/>
                <a:cs typeface="DM Sans"/>
                <a:sym typeface="DM Sans"/>
              </a:rPr>
              <a:t>almacena y administra big data usando Business Intelligence (BI).</a:t>
            </a:r>
            <a:endParaRPr sz="1350">
              <a:latin typeface="DM Sans"/>
              <a:ea typeface="DM Sans"/>
              <a:cs typeface="DM Sans"/>
              <a:sym typeface="DM Sans"/>
            </a:endParaRPr>
          </a:p>
          <a:p>
            <a:pPr indent="0" lvl="0" marL="0" rtl="0" algn="l">
              <a:spcBef>
                <a:spcPts val="1000"/>
              </a:spcBef>
              <a:spcAft>
                <a:spcPts val="0"/>
              </a:spcAft>
              <a:buNone/>
            </a:pPr>
            <a:r>
              <a:rPr b="1" lang="es" sz="1350">
                <a:latin typeface="DM Sans"/>
                <a:ea typeface="DM Sans"/>
                <a:cs typeface="DM Sans"/>
                <a:sym typeface="DM Sans"/>
              </a:rPr>
              <a:t>As a service: </a:t>
            </a:r>
            <a:r>
              <a:rPr lang="es" sz="1350">
                <a:latin typeface="DM Sans"/>
                <a:ea typeface="DM Sans"/>
                <a:cs typeface="DM Sans"/>
                <a:sym typeface="DM Sans"/>
              </a:rPr>
              <a:t>servidor que utiliza una aplicación de base de datos que proporciona servicios de base de datos a otros programas informáticos.</a:t>
            </a:r>
            <a:endParaRPr i="1"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Ejemplo</a:t>
            </a:r>
            <a:endParaRPr b="1" i="0" sz="3500" u="none" cap="none" strike="noStrik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indent="0" lvl="0" marL="0" rtl="0" algn="just">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b="1" lang="es" sz="1350">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b="1" lang="es" sz="1350">
                <a:solidFill>
                  <a:srgbClr val="000000"/>
                </a:solidFill>
                <a:latin typeface="DM Sans"/>
                <a:ea typeface="DM Sans"/>
                <a:cs typeface="DM Sans"/>
                <a:sym typeface="DM Sans"/>
              </a:rPr>
              <a:t>Esta columna será clave foránea a la columna CategoryID de la tabla Categories.</a:t>
            </a:r>
            <a:endParaRPr b="1" sz="1350">
              <a:solidFill>
                <a:srgbClr val="000000"/>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Algunas consideraciones</a:t>
            </a:r>
            <a:endParaRPr b="1" i="0" sz="4000" u="none" cap="none" strike="noStrik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anchorCtr="0" anchor="ctr" bIns="91425" lIns="91425" spcFirstLastPara="1" rIns="91425" wrap="square" tIns="91425">
            <a:spAutoFit/>
          </a:bodyPr>
          <a:lstStyle/>
          <a:p>
            <a:pPr indent="-314325" lvl="0" marL="457200" marR="0" rtl="0" algn="just">
              <a:lnSpc>
                <a:spcPct val="115000"/>
              </a:lnSpc>
              <a:spcBef>
                <a:spcPts val="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i="1" lang="es" sz="1350">
                <a:solidFill>
                  <a:srgbClr val="000000"/>
                </a:solidFill>
                <a:latin typeface="DM Sans"/>
                <a:ea typeface="DM Sans"/>
                <a:cs typeface="DM Sans"/>
                <a:sym typeface="DM Sans"/>
              </a:rPr>
              <a:t>Se realiza para mantener la integridad de los datos almacenados.</a:t>
            </a:r>
            <a:endParaRPr i="1" sz="1350">
              <a:solidFill>
                <a:srgbClr val="000000"/>
              </a:solidFill>
              <a:latin typeface="DM Sans"/>
              <a:ea typeface="DM Sans"/>
              <a:cs typeface="DM Sans"/>
              <a:sym typeface="DM Sans"/>
            </a:endParaRPr>
          </a:p>
          <a:p>
            <a:pPr indent="-314325" lvl="0" marL="457200" marR="0" rtl="0" algn="just">
              <a:lnSpc>
                <a:spcPct val="115000"/>
              </a:lnSpc>
              <a:spcBef>
                <a:spcPts val="1000"/>
              </a:spcBef>
              <a:spcAft>
                <a:spcPts val="0"/>
              </a:spcAft>
              <a:buClr>
                <a:srgbClr val="EA90FF"/>
              </a:buClr>
              <a:buSzPts val="1350"/>
              <a:buFont typeface="Helvetica Neue Light"/>
              <a:buChar char="✔"/>
            </a:pPr>
            <a:r>
              <a:rPr b="1" lang="es" sz="1350">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i="1" lang="es" sz="1350">
                <a:solidFill>
                  <a:srgbClr val="000000"/>
                </a:solidFill>
                <a:latin typeface="DM Sans"/>
                <a:ea typeface="DM Sans"/>
                <a:cs typeface="DM Sans"/>
                <a:sym typeface="DM Sans"/>
              </a:rPr>
              <a:t>pero que estas modificaciones deberán propagarse en cascada hacia el resto de tablas.</a:t>
            </a:r>
            <a:endParaRPr i="1" sz="1350">
              <a:solidFill>
                <a:srgbClr val="000000"/>
              </a:solidFill>
              <a:latin typeface="DM Sans"/>
              <a:ea typeface="DM Sans"/>
              <a:cs typeface="DM Sans"/>
              <a:sym typeface="DM Sans"/>
            </a:endParaRPr>
          </a:p>
          <a:p>
            <a:pPr indent="-314325" lvl="0" marL="457200" marR="0" rtl="0" algn="just">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Lenguaje de Manipulación</a:t>
            </a:r>
            <a:r>
              <a:rPr b="1" lang="es" sz="4000">
                <a:solidFill>
                  <a:schemeClr val="lt1"/>
                </a:solidFill>
                <a:latin typeface="DM Sans"/>
                <a:ea typeface="DM Sans"/>
                <a:cs typeface="DM Sans"/>
                <a:sym typeface="DM Sans"/>
              </a:rPr>
              <a:t> </a:t>
            </a:r>
            <a:r>
              <a:rPr b="1" lang="es" sz="4000">
                <a:solidFill>
                  <a:srgbClr val="83AEFB"/>
                </a:solidFill>
                <a:latin typeface="DM Sans"/>
                <a:ea typeface="DM Sans"/>
                <a:cs typeface="DM Sans"/>
                <a:sym typeface="DM Sans"/>
              </a:rPr>
              <a:t>de datos (DML)</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Sentencias básicas de DML</a:t>
            </a:r>
            <a:endParaRPr b="1" i="0" sz="4000" u="none" cap="none" strike="noStrik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000000" cy="3000000"/>
        </p:xfrm>
        <a:graphic>
          <a:graphicData uri="http://schemas.openxmlformats.org/drawingml/2006/table">
            <a:tbl>
              <a:tblPr>
                <a:noFill/>
                <a:tableStyleId>{3790728C-FEBD-48D6-A0D0-C99C0F950A77}</a:tableStyleId>
              </a:tblPr>
              <a:tblGrid>
                <a:gridCol w="3235400"/>
              </a:tblGrid>
              <a:tr h="640050">
                <a:tc>
                  <a:txBody>
                    <a:bodyPr/>
                    <a:lstStyle/>
                    <a:p>
                      <a:pPr indent="0" lvl="0" marL="0" rtl="0" algn="ctr">
                        <a:lnSpc>
                          <a:spcPct val="150000"/>
                        </a:lnSpc>
                        <a:spcBef>
                          <a:spcPts val="0"/>
                        </a:spcBef>
                        <a:spcAft>
                          <a:spcPts val="1000"/>
                        </a:spcAft>
                        <a:buNone/>
                      </a:pPr>
                      <a:r>
                        <a:rPr b="1" lang="es" sz="2400">
                          <a:latin typeface="DM Sans"/>
                          <a:ea typeface="DM Sans"/>
                          <a:cs typeface="DM Sans"/>
                          <a:sym typeface="DM Sans"/>
                        </a:rPr>
                        <a:t>SELECT FROM</a:t>
                      </a:r>
                      <a:endParaRPr b="1" sz="1000">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50000"/>
                        </a:lnSpc>
                        <a:spcBef>
                          <a:spcPts val="0"/>
                        </a:spcBef>
                        <a:spcAft>
                          <a:spcPts val="1000"/>
                        </a:spcAft>
                        <a:buNone/>
                      </a:pPr>
                      <a:r>
                        <a:rPr b="1" lang="es" sz="2400">
                          <a:latin typeface="DM Sans"/>
                          <a:ea typeface="DM Sans"/>
                          <a:cs typeface="DM Sans"/>
                          <a:sym typeface="DM Sans"/>
                        </a:rPr>
                        <a:t>INSERT</a:t>
                      </a:r>
                      <a:endParaRPr b="1" sz="1000">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50000"/>
                        </a:lnSpc>
                        <a:spcBef>
                          <a:spcPts val="0"/>
                        </a:spcBef>
                        <a:spcAft>
                          <a:spcPts val="1000"/>
                        </a:spcAft>
                        <a:buNone/>
                      </a:pPr>
                      <a:r>
                        <a:rPr b="1" lang="es" sz="2400">
                          <a:latin typeface="DM Sans"/>
                          <a:ea typeface="DM Sans"/>
                          <a:cs typeface="DM Sans"/>
                          <a:sym typeface="DM Sans"/>
                        </a:rPr>
                        <a:t>UPDATE</a:t>
                      </a:r>
                      <a:endParaRPr b="1" sz="1000">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AFF6A"/>
                    </a:solidFill>
                  </a:tcPr>
                </a:tc>
              </a:tr>
              <a:tr h="640050">
                <a:tc>
                  <a:txBody>
                    <a:bodyPr/>
                    <a:lstStyle/>
                    <a:p>
                      <a:pPr indent="0" lvl="0" marL="0" rtl="0" algn="ctr">
                        <a:lnSpc>
                          <a:spcPct val="115000"/>
                        </a:lnSpc>
                        <a:spcBef>
                          <a:spcPts val="0"/>
                        </a:spcBef>
                        <a:spcAft>
                          <a:spcPts val="1000"/>
                        </a:spcAft>
                        <a:buClr>
                          <a:srgbClr val="000000"/>
                        </a:buClr>
                        <a:buSzPts val="1100"/>
                        <a:buFont typeface="Arial"/>
                        <a:buNone/>
                      </a:pPr>
                      <a:r>
                        <a:rPr b="1" lang="es" sz="2400">
                          <a:latin typeface="DM Sans"/>
                          <a:ea typeface="DM Sans"/>
                          <a:cs typeface="DM Sans"/>
                          <a:sym typeface="DM Sans"/>
                        </a:rPr>
                        <a:t>DELETE</a:t>
                      </a:r>
                      <a:endParaRPr b="1" sz="1000">
                        <a:solidFill>
                          <a:srgbClr val="000000"/>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FF6A"/>
                    </a:solidFill>
                  </a:tcPr>
                </a:tc>
              </a:tr>
            </a:tbl>
          </a:graphicData>
        </a:graphic>
      </p:graphicFrame>
      <p:sp>
        <p:nvSpPr>
          <p:cNvPr id="866" name="Google Shape;866;p120"/>
          <p:cNvSpPr txBox="1"/>
          <p:nvPr/>
        </p:nvSpPr>
        <p:spPr>
          <a:xfrm>
            <a:off x="4070325" y="1838388"/>
            <a:ext cx="4430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a:solidFill>
                  <a:srgbClr val="000000"/>
                </a:solidFill>
                <a:latin typeface="DM Sans"/>
                <a:ea typeface="DM Sans"/>
                <a:cs typeface="DM Sans"/>
                <a:sym typeface="DM Sans"/>
              </a:rPr>
              <a:t>para </a:t>
            </a:r>
            <a:r>
              <a:rPr b="1" lang="es">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a:solidFill>
                  <a:srgbClr val="000000"/>
                </a:solidFill>
                <a:latin typeface="DM Sans"/>
                <a:ea typeface="DM Sans"/>
                <a:cs typeface="DM Sans"/>
                <a:sym typeface="DM Sans"/>
              </a:rPr>
              <a:t>para </a:t>
            </a:r>
            <a:r>
              <a:rPr b="1" lang="es">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a:solidFill>
                  <a:srgbClr val="000000"/>
                </a:solidFill>
                <a:latin typeface="DM Sans"/>
                <a:ea typeface="DM Sans"/>
                <a:cs typeface="DM Sans"/>
                <a:sym typeface="DM Sans"/>
              </a:rPr>
              <a:t>para </a:t>
            </a:r>
            <a:r>
              <a:rPr b="1" lang="es">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a:solidFill>
                  <a:srgbClr val="000000"/>
                </a:solidFill>
                <a:latin typeface="DM Sans"/>
                <a:ea typeface="DM Sans"/>
                <a:cs typeface="DM Sans"/>
                <a:sym typeface="DM Sans"/>
              </a:rPr>
              <a:t>para </a:t>
            </a:r>
            <a:r>
              <a:rPr b="1" lang="es">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b="1" lang="es" sz="2500">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b="1" lang="es" sz="2500">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b="1" lang="es" sz="2500">
                <a:solidFill>
                  <a:schemeClr val="accent6"/>
                </a:solidFill>
                <a:latin typeface="DM Sans"/>
                <a:ea typeface="DM Sans"/>
                <a:cs typeface="DM Sans"/>
                <a:sym typeface="DM Sans"/>
              </a:rPr>
              <a:t>.</a:t>
            </a:r>
            <a:endParaRPr b="1" sz="2500">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a:t>
            </a:r>
            <a:endParaRPr b="1" i="0" sz="4000" u="none" cap="none" strike="noStrik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indent="0" lvl="0" marL="0" rtl="0" algn="just">
              <a:lnSpc>
                <a:spcPct val="115000"/>
              </a:lnSpc>
              <a:spcBef>
                <a:spcPts val="0"/>
              </a:spcBef>
              <a:spcAft>
                <a:spcPts val="0"/>
              </a:spcAft>
              <a:buNone/>
            </a:pPr>
            <a:r>
              <a:t/>
            </a:r>
            <a:endParaRPr sz="1350">
              <a:latin typeface="DM Sans"/>
              <a:ea typeface="DM Sans"/>
              <a:cs typeface="DM Sans"/>
              <a:sym typeface="DM Sans"/>
            </a:endParaRPr>
          </a:p>
          <a:p>
            <a:pPr indent="-314325" lvl="0" marL="457200" rtl="0" algn="just">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ejemplos </a:t>
            </a:r>
            <a:endParaRPr b="1" i="0" sz="4000" u="none" cap="none" strike="noStrik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i="1" lang="es" sz="1350">
                <a:solidFill>
                  <a:srgbClr val="000000"/>
                </a:solidFill>
                <a:latin typeface="DM Sans"/>
                <a:ea typeface="DM Sans"/>
                <a:cs typeface="DM Sans"/>
                <a:sym typeface="DM Sans"/>
              </a:rPr>
              <a:t>subconjunto específico de columnas.</a:t>
            </a:r>
            <a:endParaRPr i="1"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i="1" lang="es" sz="1350">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indent="0" lvl="0" marL="0" rtl="0" algn="just">
              <a:lnSpc>
                <a:spcPct val="115000"/>
              </a:lnSpc>
              <a:spcBef>
                <a:spcPts val="0"/>
              </a:spcBef>
              <a:spcAft>
                <a:spcPts val="0"/>
              </a:spcAft>
              <a:buNone/>
            </a:pPr>
            <a:r>
              <a:t/>
            </a:r>
            <a:endParaRPr sz="1100">
              <a:solidFill>
                <a:srgbClr val="000000"/>
              </a:solidFill>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ejemplos </a:t>
            </a:r>
            <a:endParaRPr b="1" i="0" sz="4000" u="none" cap="none" strike="noStrik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 Para </a:t>
            </a:r>
            <a:r>
              <a:rPr i="1" lang="es" sz="1350">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t/>
            </a:r>
            <a:endParaRPr sz="1100">
              <a:solidFill>
                <a:srgbClr val="000000"/>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ejemplos </a:t>
            </a:r>
            <a:endParaRPr b="1" i="0" sz="4000" u="none" cap="none" strike="noStrik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i="1" lang="es" sz="1350">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b="1" lang="es" sz="1350">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b="1" lang="es" sz="1350">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indent="0" lvl="0" marL="0" rtl="0" algn="just">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indent="45720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indent="0" lvl="0" marL="0" rtl="0" algn="just">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